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6"/>
  </p:notesMasterIdLst>
  <p:sldIdLst>
    <p:sldId id="256" r:id="rId2"/>
    <p:sldId id="379" r:id="rId3"/>
    <p:sldId id="380" r:id="rId4"/>
    <p:sldId id="381" r:id="rId5"/>
    <p:sldId id="382" r:id="rId6"/>
    <p:sldId id="420" r:id="rId7"/>
    <p:sldId id="421" r:id="rId8"/>
    <p:sldId id="422" r:id="rId9"/>
    <p:sldId id="423" r:id="rId10"/>
    <p:sldId id="424" r:id="rId11"/>
    <p:sldId id="425" r:id="rId12"/>
    <p:sldId id="426" r:id="rId13"/>
    <p:sldId id="427" r:id="rId14"/>
    <p:sldId id="428" r:id="rId15"/>
    <p:sldId id="429" r:id="rId16"/>
    <p:sldId id="430" r:id="rId17"/>
    <p:sldId id="431" r:id="rId18"/>
    <p:sldId id="432" r:id="rId19"/>
    <p:sldId id="433" r:id="rId20"/>
    <p:sldId id="434" r:id="rId21"/>
    <p:sldId id="435" r:id="rId22"/>
    <p:sldId id="436" r:id="rId23"/>
    <p:sldId id="437" r:id="rId24"/>
    <p:sldId id="438" r:id="rId25"/>
    <p:sldId id="439" r:id="rId26"/>
    <p:sldId id="440" r:id="rId27"/>
    <p:sldId id="441" r:id="rId28"/>
    <p:sldId id="442" r:id="rId29"/>
    <p:sldId id="443" r:id="rId30"/>
    <p:sldId id="444" r:id="rId31"/>
    <p:sldId id="445" r:id="rId32"/>
    <p:sldId id="446" r:id="rId33"/>
    <p:sldId id="447" r:id="rId34"/>
    <p:sldId id="448" r:id="rId35"/>
    <p:sldId id="449" r:id="rId36"/>
    <p:sldId id="450" r:id="rId37"/>
    <p:sldId id="451" r:id="rId38"/>
    <p:sldId id="452" r:id="rId39"/>
    <p:sldId id="453" r:id="rId40"/>
    <p:sldId id="454" r:id="rId41"/>
    <p:sldId id="455" r:id="rId42"/>
    <p:sldId id="456" r:id="rId43"/>
    <p:sldId id="457" r:id="rId44"/>
    <p:sldId id="383" r:id="rId45"/>
    <p:sldId id="384" r:id="rId46"/>
    <p:sldId id="385" r:id="rId47"/>
    <p:sldId id="386"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407" r:id="rId68"/>
    <p:sldId id="408" r:id="rId69"/>
    <p:sldId id="409" r:id="rId70"/>
    <p:sldId id="410" r:id="rId71"/>
    <p:sldId id="411" r:id="rId72"/>
    <p:sldId id="412" r:id="rId73"/>
    <p:sldId id="413" r:id="rId74"/>
    <p:sldId id="414" r:id="rId75"/>
    <p:sldId id="415" r:id="rId76"/>
    <p:sldId id="416" r:id="rId77"/>
    <p:sldId id="478" r:id="rId78"/>
    <p:sldId id="479" r:id="rId79"/>
    <p:sldId id="480" r:id="rId80"/>
    <p:sldId id="481" r:id="rId81"/>
    <p:sldId id="482" r:id="rId82"/>
    <p:sldId id="483" r:id="rId83"/>
    <p:sldId id="484" r:id="rId84"/>
    <p:sldId id="485" r:id="rId85"/>
    <p:sldId id="486" r:id="rId86"/>
    <p:sldId id="487" r:id="rId87"/>
    <p:sldId id="488" r:id="rId88"/>
    <p:sldId id="417" r:id="rId89"/>
    <p:sldId id="418" r:id="rId90"/>
    <p:sldId id="489" r:id="rId91"/>
    <p:sldId id="458" r:id="rId92"/>
    <p:sldId id="459" r:id="rId93"/>
    <p:sldId id="460" r:id="rId94"/>
    <p:sldId id="461" r:id="rId95"/>
    <p:sldId id="462" r:id="rId96"/>
    <p:sldId id="490" r:id="rId97"/>
    <p:sldId id="491" r:id="rId98"/>
    <p:sldId id="492" r:id="rId99"/>
    <p:sldId id="493" r:id="rId100"/>
    <p:sldId id="494" r:id="rId101"/>
    <p:sldId id="419" r:id="rId102"/>
    <p:sldId id="387" r:id="rId103"/>
    <p:sldId id="463" r:id="rId104"/>
    <p:sldId id="464" r:id="rId105"/>
    <p:sldId id="465" r:id="rId106"/>
    <p:sldId id="466" r:id="rId107"/>
    <p:sldId id="467" r:id="rId108"/>
    <p:sldId id="468" r:id="rId109"/>
    <p:sldId id="469" r:id="rId110"/>
    <p:sldId id="470" r:id="rId111"/>
    <p:sldId id="471" r:id="rId112"/>
    <p:sldId id="472" r:id="rId113"/>
    <p:sldId id="473" r:id="rId114"/>
    <p:sldId id="474" r:id="rId1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072" autoAdjust="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68ABB-74B8-4B3B-BC8F-16DDB8D1BF45}" type="datetimeFigureOut">
              <a:rPr lang="zh-CN" altLang="en-US" smtClean="0"/>
              <a:t>2020/7/30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00A64-8750-45F3-999B-266564CD52AD}" type="slidenum">
              <a:rPr lang="zh-CN" altLang="en-US" smtClean="0"/>
              <a:t>‹#›</a:t>
            </a:fld>
            <a:endParaRPr lang="zh-CN" altLang="en-US"/>
          </a:p>
        </p:txBody>
      </p:sp>
    </p:spTree>
    <p:extLst>
      <p:ext uri="{BB962C8B-B14F-4D97-AF65-F5344CB8AC3E}">
        <p14:creationId xmlns:p14="http://schemas.microsoft.com/office/powerpoint/2010/main" val="241326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因此，您要做的就是将整个直方图分成</a:t>
            </a:r>
            <a:r>
              <a:rPr lang="en-US" altLang="zh-CN" sz="1200" b="0" i="0" kern="1200" dirty="0" smtClean="0">
                <a:solidFill>
                  <a:schemeClr val="tx1"/>
                </a:solidFill>
                <a:effectLst/>
                <a:latin typeface="+mn-lt"/>
                <a:ea typeface="+mn-ea"/>
                <a:cs typeface="+mn-cs"/>
              </a:rPr>
              <a:t>16</a:t>
            </a:r>
            <a:r>
              <a:rPr lang="zh-CN" altLang="en-US" sz="1200" b="0" i="0" kern="1200" dirty="0" smtClean="0">
                <a:solidFill>
                  <a:schemeClr val="tx1"/>
                </a:solidFill>
                <a:effectLst/>
                <a:latin typeface="+mn-lt"/>
                <a:ea typeface="+mn-ea"/>
                <a:cs typeface="+mn-cs"/>
              </a:rPr>
              <a:t>个子部分，每个子部分的值就是其中所有像素数的总和。 每个子部分都称为“ </a:t>
            </a:r>
            <a:r>
              <a:rPr lang="en-US" altLang="zh-CN" sz="1200" b="0" i="0" kern="1200" dirty="0" smtClean="0">
                <a:solidFill>
                  <a:schemeClr val="tx1"/>
                </a:solidFill>
                <a:effectLst/>
                <a:latin typeface="+mn-lt"/>
                <a:ea typeface="+mn-ea"/>
                <a:cs typeface="+mn-cs"/>
              </a:rPr>
              <a:t>BIN”</a:t>
            </a:r>
            <a:r>
              <a:rPr lang="zh-CN" altLang="en-US" sz="1200" b="0" i="0" kern="1200" dirty="0" smtClean="0">
                <a:solidFill>
                  <a:schemeClr val="tx1"/>
                </a:solidFill>
                <a:effectLst/>
                <a:latin typeface="+mn-lt"/>
                <a:ea typeface="+mn-ea"/>
                <a:cs typeface="+mn-cs"/>
              </a:rPr>
              <a:t>。在第一种情况下，</a:t>
            </a:r>
            <a:r>
              <a:rPr lang="en-US" altLang="zh-CN" sz="1200" b="0" i="0" kern="1200" dirty="0" smtClean="0">
                <a:solidFill>
                  <a:schemeClr val="tx1"/>
                </a:solidFill>
                <a:effectLst/>
                <a:latin typeface="+mn-lt"/>
                <a:ea typeface="+mn-ea"/>
                <a:cs typeface="+mn-cs"/>
              </a:rPr>
              <a:t>bin</a:t>
            </a:r>
            <a:r>
              <a:rPr lang="zh-CN" altLang="en-US" sz="1200" b="0" i="0" kern="1200" dirty="0" smtClean="0">
                <a:solidFill>
                  <a:schemeClr val="tx1"/>
                </a:solidFill>
                <a:effectLst/>
                <a:latin typeface="+mn-lt"/>
                <a:ea typeface="+mn-ea"/>
                <a:cs typeface="+mn-cs"/>
              </a:rPr>
              <a:t>的数量为</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个（每个像素一个），而在第二种情况下，</a:t>
            </a:r>
            <a:r>
              <a:rPr lang="en-US" altLang="zh-CN" sz="1200" b="0" i="0" kern="1200" dirty="0" smtClean="0">
                <a:solidFill>
                  <a:schemeClr val="tx1"/>
                </a:solidFill>
                <a:effectLst/>
                <a:latin typeface="+mn-lt"/>
                <a:ea typeface="+mn-ea"/>
                <a:cs typeface="+mn-cs"/>
              </a:rPr>
              <a:t>bin</a:t>
            </a:r>
            <a:r>
              <a:rPr lang="zh-CN" altLang="en-US" sz="1200" b="0" i="0" kern="1200" dirty="0" smtClean="0">
                <a:solidFill>
                  <a:schemeClr val="tx1"/>
                </a:solidFill>
                <a:effectLst/>
                <a:latin typeface="+mn-lt"/>
                <a:ea typeface="+mn-ea"/>
                <a:cs typeface="+mn-cs"/>
              </a:rPr>
              <a:t>的数量仅为</a:t>
            </a:r>
            <a:r>
              <a:rPr lang="en-US" altLang="zh-CN" sz="1200" b="0" i="0" kern="1200" dirty="0" smtClean="0">
                <a:solidFill>
                  <a:schemeClr val="tx1"/>
                </a:solidFill>
                <a:effectLst/>
                <a:latin typeface="+mn-lt"/>
                <a:ea typeface="+mn-ea"/>
                <a:cs typeface="+mn-cs"/>
              </a:rPr>
              <a:t>16</a:t>
            </a:r>
            <a:r>
              <a:rPr lang="zh-CN" altLang="en-US" sz="1200" b="0" i="0" kern="1200" dirty="0" smtClean="0">
                <a:solidFill>
                  <a:schemeClr val="tx1"/>
                </a:solidFill>
                <a:effectLst/>
                <a:latin typeface="+mn-lt"/>
                <a:ea typeface="+mn-ea"/>
                <a:cs typeface="+mn-cs"/>
              </a:rPr>
              <a:t>个。</a:t>
            </a:r>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5</a:t>
            </a:fld>
            <a:endParaRPr lang="zh-CN" altLang="en-US"/>
          </a:p>
        </p:txBody>
      </p:sp>
    </p:spTree>
    <p:extLst>
      <p:ext uri="{BB962C8B-B14F-4D97-AF65-F5344CB8AC3E}">
        <p14:creationId xmlns:p14="http://schemas.microsoft.com/office/powerpoint/2010/main" val="3720830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现在，我们将看到如何找到傅立叶变换。</a:t>
            </a:r>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46</a:t>
            </a:fld>
            <a:endParaRPr lang="zh-CN" altLang="en-US"/>
          </a:p>
        </p:txBody>
      </p:sp>
    </p:spTree>
    <p:extLst>
      <p:ext uri="{BB962C8B-B14F-4D97-AF65-F5344CB8AC3E}">
        <p14:creationId xmlns:p14="http://schemas.microsoft.com/office/powerpoint/2010/main" val="2812769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您会看到，使用**</a:t>
            </a:r>
            <a:r>
              <a:rPr lang="en-US" altLang="zh-CN" sz="1200" b="0" i="0" kern="1200" dirty="0" err="1" smtClean="0">
                <a:solidFill>
                  <a:schemeClr val="tx1"/>
                </a:solidFill>
                <a:effectLst/>
                <a:latin typeface="+mn-lt"/>
                <a:ea typeface="+mn-ea"/>
                <a:cs typeface="+mn-cs"/>
              </a:rPr>
              <a:t>cv.TM_CCORR</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的结果并不理想。</a:t>
            </a:r>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68</a:t>
            </a:fld>
            <a:endParaRPr lang="zh-CN" altLang="en-US"/>
          </a:p>
        </p:txBody>
      </p:sp>
    </p:spTree>
    <p:extLst>
      <p:ext uri="{BB962C8B-B14F-4D97-AF65-F5344CB8AC3E}">
        <p14:creationId xmlns:p14="http://schemas.microsoft.com/office/powerpoint/2010/main" val="3286815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你可以访问</a:t>
            </a:r>
            <a:r>
              <a:rPr lang="en-US" altLang="zh-CN" sz="1200" b="0" i="0" kern="1200" dirty="0" smtClean="0">
                <a:solidFill>
                  <a:schemeClr val="tx1"/>
                </a:solidFill>
                <a:effectLst/>
                <a:latin typeface="+mn-lt"/>
                <a:ea typeface="+mn-ea"/>
                <a:cs typeface="+mn-cs"/>
              </a:rPr>
              <a:t>Watershed</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CMM</a:t>
            </a:r>
            <a:r>
              <a:rPr lang="zh-CN" altLang="en-US" sz="1200" b="0" i="0" kern="1200" dirty="0" smtClean="0">
                <a:solidFill>
                  <a:schemeClr val="tx1"/>
                </a:solidFill>
                <a:effectLst/>
                <a:latin typeface="+mn-lt"/>
                <a:ea typeface="+mn-ea"/>
                <a:cs typeface="+mn-cs"/>
              </a:rPr>
              <a:t>网页，了解它与一些动画的帮助。</a:t>
            </a:r>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88</a:t>
            </a:fld>
            <a:endParaRPr lang="zh-CN" altLang="en-US"/>
          </a:p>
        </p:txBody>
      </p:sp>
    </p:spTree>
    <p:extLst>
      <p:ext uri="{BB962C8B-B14F-4D97-AF65-F5344CB8AC3E}">
        <p14:creationId xmlns:p14="http://schemas.microsoft.com/office/powerpoint/2010/main" val="1438116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107</a:t>
            </a:fld>
            <a:endParaRPr lang="zh-CN" altLang="en-US"/>
          </a:p>
        </p:txBody>
      </p:sp>
    </p:spTree>
    <p:extLst>
      <p:ext uri="{BB962C8B-B14F-4D97-AF65-F5344CB8AC3E}">
        <p14:creationId xmlns:p14="http://schemas.microsoft.com/office/powerpoint/2010/main" val="325942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现在我们应该绘制直方图，但是怎么绘制？</a:t>
            </a:r>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12</a:t>
            </a:fld>
            <a:endParaRPr lang="zh-CN" altLang="en-US"/>
          </a:p>
        </p:txBody>
      </p:sp>
    </p:spTree>
    <p:extLst>
      <p:ext uri="{BB962C8B-B14F-4D97-AF65-F5344CB8AC3E}">
        <p14:creationId xmlns:p14="http://schemas.microsoft.com/office/powerpoint/2010/main" val="135091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您可以从上图中得出，蓝色在图像中具有一些高值域（显然这应该是由于天空）。</a:t>
            </a:r>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15</a:t>
            </a:fld>
            <a:endParaRPr lang="zh-CN" altLang="en-US"/>
          </a:p>
        </p:txBody>
      </p:sp>
    </p:spTree>
    <p:extLst>
      <p:ext uri="{BB962C8B-B14F-4D97-AF65-F5344CB8AC3E}">
        <p14:creationId xmlns:p14="http://schemas.microsoft.com/office/powerpoint/2010/main" val="942135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18</a:t>
            </a:fld>
            <a:endParaRPr lang="zh-CN" altLang="en-US"/>
          </a:p>
        </p:txBody>
      </p:sp>
    </p:spTree>
    <p:extLst>
      <p:ext uri="{BB962C8B-B14F-4D97-AF65-F5344CB8AC3E}">
        <p14:creationId xmlns:p14="http://schemas.microsoft.com/office/powerpoint/2010/main" val="130709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我建议您阅读直方图均衡化上的</a:t>
            </a:r>
            <a:r>
              <a:rPr lang="en-US" altLang="zh-CN" dirty="0" smtClean="0"/>
              <a:t>Wikipedia</a:t>
            </a:r>
            <a:r>
              <a:rPr lang="zh-CN" altLang="en-US" dirty="0" smtClean="0"/>
              <a:t>页面，以获取有关它的更多详细信息。它很好地解释了示例，使您在阅读完之后几乎可以理解所有内容。相反，在这里我们将看到其</a:t>
            </a:r>
            <a:r>
              <a:rPr lang="en-US" altLang="zh-CN" dirty="0" err="1" smtClean="0"/>
              <a:t>Numpy</a:t>
            </a:r>
            <a:r>
              <a:rPr lang="zh-CN" altLang="en-US" dirty="0" smtClean="0"/>
              <a:t>实现。之后，我们将看到</a:t>
            </a:r>
            <a:r>
              <a:rPr lang="en-US" altLang="zh-CN" dirty="0" err="1" smtClean="0"/>
              <a:t>OpenCV</a:t>
            </a:r>
            <a:r>
              <a:rPr lang="zh-CN" altLang="en-US" dirty="0" smtClean="0"/>
              <a:t>功能。</a:t>
            </a:r>
          </a:p>
        </p:txBody>
      </p:sp>
      <p:sp>
        <p:nvSpPr>
          <p:cNvPr id="4" name="灯片编号占位符 3"/>
          <p:cNvSpPr>
            <a:spLocks noGrp="1"/>
          </p:cNvSpPr>
          <p:nvPr>
            <p:ph type="sldNum" sz="quarter" idx="10"/>
          </p:nvPr>
        </p:nvSpPr>
        <p:spPr/>
        <p:txBody>
          <a:bodyPr/>
          <a:lstStyle/>
          <a:p>
            <a:fld id="{B5600A64-8750-45F3-999B-266564CD52AD}" type="slidenum">
              <a:rPr lang="zh-CN" altLang="en-US" smtClean="0"/>
              <a:t>21</a:t>
            </a:fld>
            <a:endParaRPr lang="zh-CN" altLang="en-US"/>
          </a:p>
        </p:txBody>
      </p:sp>
    </p:spTree>
    <p:extLst>
      <p:ext uri="{BB962C8B-B14F-4D97-AF65-F5344CB8AC3E}">
        <p14:creationId xmlns:p14="http://schemas.microsoft.com/office/powerpoint/2010/main" val="244808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28</a:t>
            </a:fld>
            <a:endParaRPr lang="zh-CN" altLang="en-US"/>
          </a:p>
        </p:txBody>
      </p:sp>
    </p:spTree>
    <p:extLst>
      <p:ext uri="{BB962C8B-B14F-4D97-AF65-F5344CB8AC3E}">
        <p14:creationId xmlns:p14="http://schemas.microsoft.com/office/powerpoint/2010/main" val="287634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33</a:t>
            </a:fld>
            <a:endParaRPr lang="zh-CN" altLang="en-US"/>
          </a:p>
        </p:txBody>
      </p:sp>
    </p:spTree>
    <p:extLst>
      <p:ext uri="{BB962C8B-B14F-4D97-AF65-F5344CB8AC3E}">
        <p14:creationId xmlns:p14="http://schemas.microsoft.com/office/powerpoint/2010/main" val="268706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已经有一个</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示例（</a:t>
            </a:r>
            <a:r>
              <a:rPr lang="en-US" altLang="zh-CN" sz="1200" b="0" i="0" kern="1200" dirty="0" smtClean="0">
                <a:solidFill>
                  <a:schemeClr val="tx1"/>
                </a:solidFill>
                <a:effectLst/>
                <a:latin typeface="+mn-lt"/>
                <a:ea typeface="+mn-ea"/>
                <a:cs typeface="+mn-cs"/>
              </a:rPr>
              <a:t>samples / python / color_histogram.py</a:t>
            </a:r>
            <a:r>
              <a:rPr lang="zh-CN" altLang="en-US" sz="1200" b="0" i="0" kern="1200" dirty="0" smtClean="0">
                <a:solidFill>
                  <a:schemeClr val="tx1"/>
                </a:solidFill>
                <a:effectLst/>
                <a:latin typeface="+mn-lt"/>
                <a:ea typeface="+mn-ea"/>
                <a:cs typeface="+mn-cs"/>
              </a:rPr>
              <a:t>）用于查找颜色直方图。 我们将尝试了解如何创建这种颜色直方图，这对于理解诸如直方图反向投影之类的更多主题将很有用。</a:t>
            </a:r>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37</a:t>
            </a:fld>
            <a:endParaRPr lang="zh-CN" altLang="en-US"/>
          </a:p>
        </p:txBody>
      </p:sp>
    </p:spTree>
    <p:extLst>
      <p:ext uri="{BB962C8B-B14F-4D97-AF65-F5344CB8AC3E}">
        <p14:creationId xmlns:p14="http://schemas.microsoft.com/office/powerpoint/2010/main" val="2514524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现在我们可以检查如何绘制这个颜色直方图。</a:t>
            </a:r>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40</a:t>
            </a:fld>
            <a:endParaRPr lang="zh-CN" altLang="en-US"/>
          </a:p>
        </p:txBody>
      </p:sp>
    </p:spTree>
    <p:extLst>
      <p:ext uri="{BB962C8B-B14F-4D97-AF65-F5344CB8AC3E}">
        <p14:creationId xmlns:p14="http://schemas.microsoft.com/office/powerpoint/2010/main" val="81276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807295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39595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880091-9EA2-42A3-8A2E-0F4D79621E76}"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00487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899119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17673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529605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77065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89038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52383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879205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3642816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668589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17032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99860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409723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2020/7/30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3820139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B0635D6-B388-457A-88E7-3F54A77B232F}" type="datetimeFigureOut">
              <a:rPr lang="zh-CN" altLang="en-US" smtClean="0"/>
              <a:t>2020/7/30</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36385031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hengzhuanyang@zufe.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www.cs.ru.ac.za/research/g02m1682/"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cambridgeincolour.com/tutorials/histograms1.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docs.scipy.org/doc/numpy/reference/maskedarray.html" TargetMode="External"/><Relationship Id="rId2" Type="http://schemas.openxmlformats.org/officeDocument/2006/relationships/hyperlink" Target="http://en.wikipedia.org/wiki/Histogram_equalization" TargetMode="External"/><Relationship Id="rId1" Type="http://schemas.openxmlformats.org/officeDocument/2006/relationships/slideLayout" Target="../slideLayouts/slideLayout2.xml"/><Relationship Id="rId5" Type="http://schemas.openxmlformats.org/officeDocument/2006/relationships/hyperlink" Target="http://stackoverflow.com/questions/10561222/how-do-i-equalize-contrast-brightness-of-images-using-opencv" TargetMode="External"/><Relationship Id="rId4" Type="http://schemas.openxmlformats.org/officeDocument/2006/relationships/hyperlink" Target="http://stackoverflow.com/questions/10549245/how-can-i-adjust-contrast-in-opencv-in-c"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homepages.inf.ed.ac.uk/rbf/HIPR2/fourier.htm" TargetMode="External"/><Relationship Id="rId2" Type="http://schemas.openxmlformats.org/officeDocument/2006/relationships/hyperlink" Target="http://cns-alumni.bu.edu/~slehar/fourier/fourier.html" TargetMode="External"/><Relationship Id="rId1" Type="http://schemas.openxmlformats.org/officeDocument/2006/relationships/slideLayout" Target="../slideLayouts/slideLayout2.xml"/><Relationship Id="rId4" Type="http://schemas.openxmlformats.org/officeDocument/2006/relationships/hyperlink" Target="http://dsp.stackexchange.com/q/1637/818"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70598" y="794982"/>
            <a:ext cx="9408639" cy="2440587"/>
          </a:xfrm>
        </p:spPr>
        <p:txBody>
          <a:bodyPr>
            <a:normAutofit/>
          </a:bodyPr>
          <a:lstStyle/>
          <a:p>
            <a:r>
              <a:rPr lang="zh-CN" altLang="en-US" sz="5000" dirty="0" smtClean="0"/>
              <a:t>第四章  </a:t>
            </a:r>
            <a:r>
              <a:rPr lang="en-US" altLang="zh-CN" sz="5000" dirty="0" err="1" smtClean="0"/>
              <a:t>OpenCV</a:t>
            </a:r>
            <a:r>
              <a:rPr lang="zh-CN" altLang="en-US" sz="5000" dirty="0" smtClean="0"/>
              <a:t>中的图像处理</a:t>
            </a:r>
            <a:endParaRPr lang="zh-CN" altLang="en-US" sz="5000" dirty="0"/>
          </a:p>
        </p:txBody>
      </p:sp>
      <p:sp>
        <p:nvSpPr>
          <p:cNvPr id="3" name="副标题 2"/>
          <p:cNvSpPr>
            <a:spLocks noGrp="1"/>
          </p:cNvSpPr>
          <p:nvPr>
            <p:ph type="subTitle" idx="1"/>
          </p:nvPr>
        </p:nvSpPr>
        <p:spPr>
          <a:xfrm>
            <a:off x="2193428" y="4258101"/>
            <a:ext cx="8915399" cy="1850277"/>
          </a:xfrm>
        </p:spPr>
        <p:txBody>
          <a:bodyPr>
            <a:noAutofit/>
          </a:bodyPr>
          <a:lstStyle/>
          <a:p>
            <a:pPr algn="ctr"/>
            <a:r>
              <a:rPr lang="zh-CN" altLang="en-US" sz="2200" dirty="0" smtClean="0"/>
              <a:t>主讲教师：阳诚砖</a:t>
            </a:r>
            <a:endParaRPr lang="en-US" altLang="zh-CN" sz="2200" dirty="0" smtClean="0"/>
          </a:p>
          <a:p>
            <a:pPr algn="ctr"/>
            <a:r>
              <a:rPr lang="zh-CN" altLang="en-US" sz="2200" dirty="0" smtClean="0"/>
              <a:t>浙江财经大学信息管理与人工智能学院</a:t>
            </a:r>
            <a:endParaRPr lang="en-US" altLang="zh-CN" sz="2200" dirty="0" smtClean="0"/>
          </a:p>
          <a:p>
            <a:pPr algn="ctr"/>
            <a:r>
              <a:rPr lang="zh-CN" altLang="en-US" sz="2200" dirty="0" smtClean="0"/>
              <a:t>邮箱：</a:t>
            </a:r>
            <a:r>
              <a:rPr lang="en-US" altLang="zh-CN" sz="2200" dirty="0" smtClean="0">
                <a:hlinkClick r:id="rId2"/>
              </a:rPr>
              <a:t>chengzhuanyang@zufe.edu.cn</a:t>
            </a:r>
            <a:endParaRPr lang="en-US" altLang="zh-CN" sz="2200" dirty="0" smtClean="0"/>
          </a:p>
          <a:p>
            <a:pPr algn="ctr"/>
            <a:fld id="{A1EDCFD3-ABED-42F5-A3D0-A8A55DE8A960}" type="datetime2">
              <a:rPr lang="zh-CN" altLang="en-US" sz="2200" smtClean="0"/>
              <a:t>2020年7月30日</a:t>
            </a:fld>
            <a:endParaRPr lang="zh-CN" altLang="en-US" sz="2200" dirty="0"/>
          </a:p>
        </p:txBody>
      </p:sp>
    </p:spTree>
    <p:extLst>
      <p:ext uri="{BB962C8B-B14F-4D97-AF65-F5344CB8AC3E}">
        <p14:creationId xmlns:p14="http://schemas.microsoft.com/office/powerpoint/2010/main" val="1577232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en-US" altLang="zh-CN" sz="2400" b="1" dirty="0"/>
              <a:t>2. </a:t>
            </a:r>
            <a:r>
              <a:rPr lang="en-US" altLang="zh-CN" sz="2400" b="1" dirty="0" err="1"/>
              <a:t>numpy</a:t>
            </a:r>
            <a:r>
              <a:rPr lang="zh-CN" altLang="en-US" sz="2400" b="1" dirty="0"/>
              <a:t>的直方图计算</a:t>
            </a:r>
          </a:p>
          <a:p>
            <a:pPr>
              <a:buFont typeface="Wingdings" panose="05000000000000000000" pitchFamily="2" charset="2"/>
              <a:buChar char="ü"/>
            </a:pPr>
            <a:r>
              <a:rPr lang="en-US" altLang="zh-CN" sz="2200" dirty="0" err="1"/>
              <a:t>Numpy</a:t>
            </a:r>
            <a:r>
              <a:rPr lang="zh-CN" altLang="en-US" sz="2200" dirty="0"/>
              <a:t>还为您提供了一个</a:t>
            </a:r>
            <a:r>
              <a:rPr lang="zh-CN" altLang="en-US" sz="2200" dirty="0" smtClean="0"/>
              <a:t>函数</a:t>
            </a:r>
            <a:r>
              <a:rPr lang="en-US" altLang="zh-CN" sz="2200" dirty="0" err="1" smtClean="0"/>
              <a:t>np.histogram</a:t>
            </a:r>
            <a:r>
              <a:rPr lang="en-US" altLang="zh-CN" sz="2200" dirty="0" smtClean="0"/>
              <a:t>()</a:t>
            </a:r>
            <a:r>
              <a:rPr lang="zh-CN" altLang="en-US" sz="2200" dirty="0"/>
              <a:t>。因此，</a:t>
            </a:r>
            <a:r>
              <a:rPr lang="zh-CN" altLang="en-US" sz="2200" dirty="0" smtClean="0"/>
              <a:t>除了</a:t>
            </a:r>
            <a:r>
              <a:rPr lang="en-US" altLang="zh-CN" sz="2200" dirty="0" err="1" smtClean="0"/>
              <a:t>calcHist</a:t>
            </a:r>
            <a:r>
              <a:rPr lang="en-US" altLang="zh-CN" sz="2200" dirty="0" smtClean="0"/>
              <a:t>()</a:t>
            </a:r>
            <a:r>
              <a:rPr lang="zh-CN" altLang="en-US" sz="2200" dirty="0"/>
              <a:t>函数外，您可以尝试下面的代码</a:t>
            </a:r>
            <a:r>
              <a:rPr lang="zh-CN" altLang="en-US" sz="2200" dirty="0" smtClean="0"/>
              <a:t>：</a:t>
            </a:r>
            <a:endParaRPr lang="en-US" altLang="zh-CN" sz="2200" dirty="0" smtClean="0"/>
          </a:p>
          <a:p>
            <a:pPr>
              <a:buFont typeface="Wingdings" panose="05000000000000000000" pitchFamily="2" charset="2"/>
              <a:buChar char="ü"/>
            </a:pPr>
            <a:endParaRPr lang="en-US" altLang="zh-CN" sz="2200" dirty="0"/>
          </a:p>
          <a:p>
            <a:pPr>
              <a:buFont typeface="Wingdings" panose="05000000000000000000" pitchFamily="2" charset="2"/>
              <a:buChar char="ü"/>
            </a:pPr>
            <a:endParaRPr lang="en-US" altLang="zh-CN" sz="2200" dirty="0" smtClean="0"/>
          </a:p>
          <a:p>
            <a:pPr algn="just">
              <a:buFont typeface="Wingdings" panose="05000000000000000000" pitchFamily="2" charset="2"/>
              <a:buChar char="ü"/>
            </a:pPr>
            <a:r>
              <a:rPr lang="en-US" altLang="zh-CN" sz="2200" dirty="0" err="1"/>
              <a:t>hist</a:t>
            </a:r>
            <a:r>
              <a:rPr lang="zh-CN" altLang="en-US" sz="2200" dirty="0"/>
              <a:t>与我们之前计算的相同。但是</a:t>
            </a:r>
            <a:r>
              <a:rPr lang="en-US" altLang="zh-CN" sz="2200" dirty="0"/>
              <a:t>bin</a:t>
            </a:r>
            <a:r>
              <a:rPr lang="zh-CN" altLang="en-US" sz="2200" dirty="0"/>
              <a:t>将具有</a:t>
            </a:r>
            <a:r>
              <a:rPr lang="en-US" altLang="zh-CN" sz="2200" dirty="0"/>
              <a:t>257</a:t>
            </a:r>
            <a:r>
              <a:rPr lang="zh-CN" altLang="en-US" sz="2200" dirty="0"/>
              <a:t>个元素，因为</a:t>
            </a:r>
            <a:r>
              <a:rPr lang="en-US" altLang="zh-CN" sz="2200" dirty="0" err="1"/>
              <a:t>Numpy</a:t>
            </a:r>
            <a:r>
              <a:rPr lang="zh-CN" altLang="en-US" sz="2200" dirty="0"/>
              <a:t>计算出</a:t>
            </a:r>
            <a:r>
              <a:rPr lang="en-US" altLang="zh-CN" sz="2200" dirty="0"/>
              <a:t>bin</a:t>
            </a:r>
            <a:r>
              <a:rPr lang="zh-CN" altLang="en-US" sz="2200" dirty="0"/>
              <a:t>的范围为</a:t>
            </a:r>
            <a:r>
              <a:rPr lang="en-US" altLang="zh-CN" sz="2200" dirty="0"/>
              <a:t>0-0.99</a:t>
            </a:r>
            <a:r>
              <a:rPr lang="zh-CN" altLang="en-US" sz="2200" dirty="0"/>
              <a:t>、</a:t>
            </a:r>
            <a:r>
              <a:rPr lang="en-US" altLang="zh-CN" sz="2200" dirty="0"/>
              <a:t>1-1.99</a:t>
            </a:r>
            <a:r>
              <a:rPr lang="zh-CN" altLang="en-US" sz="2200" dirty="0"/>
              <a:t>、</a:t>
            </a:r>
            <a:r>
              <a:rPr lang="en-US" altLang="zh-CN" sz="2200" dirty="0"/>
              <a:t>2-2.99</a:t>
            </a:r>
            <a:r>
              <a:rPr lang="zh-CN" altLang="en-US" sz="2200" dirty="0"/>
              <a:t>等。因此最终范围为</a:t>
            </a:r>
            <a:r>
              <a:rPr lang="en-US" altLang="zh-CN" sz="2200" dirty="0"/>
              <a:t>255-255.99</a:t>
            </a:r>
            <a:r>
              <a:rPr lang="zh-CN" altLang="en-US" sz="2200" dirty="0"/>
              <a:t>。为了表示这一点，他们还在最后添加了</a:t>
            </a:r>
            <a:r>
              <a:rPr lang="en-US" altLang="zh-CN" sz="2200" dirty="0"/>
              <a:t>256</a:t>
            </a:r>
            <a:r>
              <a:rPr lang="zh-CN" altLang="en-US" sz="2200" dirty="0"/>
              <a:t>。但是我们不需要</a:t>
            </a:r>
            <a:r>
              <a:rPr lang="en-US" altLang="zh-CN" sz="2200" dirty="0"/>
              <a:t>256</a:t>
            </a:r>
            <a:r>
              <a:rPr lang="zh-CN" altLang="en-US" sz="2200" dirty="0"/>
              <a:t>。最多</a:t>
            </a:r>
            <a:r>
              <a:rPr lang="en-US" altLang="zh-CN" sz="2200" dirty="0"/>
              <a:t>255</a:t>
            </a:r>
            <a:r>
              <a:rPr lang="zh-CN" altLang="en-US" sz="2200" dirty="0"/>
              <a:t>就足够了。</a:t>
            </a:r>
          </a:p>
        </p:txBody>
      </p:sp>
      <p:pic>
        <p:nvPicPr>
          <p:cNvPr id="4" name="图片 3"/>
          <p:cNvPicPr>
            <a:picLocks noChangeAspect="1"/>
          </p:cNvPicPr>
          <p:nvPr/>
        </p:nvPicPr>
        <p:blipFill>
          <a:blip r:embed="rId2"/>
          <a:stretch>
            <a:fillRect/>
          </a:stretch>
        </p:blipFill>
        <p:spPr>
          <a:xfrm>
            <a:off x="2910722" y="3574792"/>
            <a:ext cx="6314286" cy="447619"/>
          </a:xfrm>
          <a:prstGeom prst="rect">
            <a:avLst/>
          </a:prstGeom>
        </p:spPr>
      </p:pic>
    </p:spTree>
    <p:extLst>
      <p:ext uri="{BB962C8B-B14F-4D97-AF65-F5344CB8AC3E}">
        <p14:creationId xmlns:p14="http://schemas.microsoft.com/office/powerpoint/2010/main" val="40804386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9803" y="1994371"/>
            <a:ext cx="6246055" cy="4108516"/>
          </a:xfrm>
        </p:spPr>
      </p:pic>
    </p:spTree>
    <p:extLst>
      <p:ext uri="{BB962C8B-B14F-4D97-AF65-F5344CB8AC3E}">
        <p14:creationId xmlns:p14="http://schemas.microsoft.com/office/powerpoint/2010/main" val="7418586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accent1">
                    <a:lumMod val="75000"/>
                  </a:schemeClr>
                </a:solidFill>
              </a:rPr>
              <a:t>4.8 </a:t>
            </a:r>
            <a:r>
              <a:rPr lang="zh-CN" altLang="en-US" b="1" dirty="0" smtClean="0">
                <a:solidFill>
                  <a:schemeClr val="accent1">
                    <a:lumMod val="75000"/>
                  </a:schemeClr>
                </a:solidFill>
              </a:rPr>
              <a:t>交互式</a:t>
            </a:r>
            <a:r>
              <a:rPr lang="zh-CN" altLang="en-US" b="1" dirty="0">
                <a:solidFill>
                  <a:schemeClr val="accent1">
                    <a:lumMod val="75000"/>
                  </a:schemeClr>
                </a:solidFill>
              </a:rPr>
              <a:t>前景提取使用</a:t>
            </a:r>
            <a:r>
              <a:rPr lang="en-US" altLang="zh-CN" b="1" dirty="0" err="1">
                <a:solidFill>
                  <a:schemeClr val="accent1">
                    <a:lumMod val="75000"/>
                  </a:schemeClr>
                </a:solidFill>
              </a:rPr>
              <a:t>GrabCut</a:t>
            </a:r>
            <a:r>
              <a:rPr lang="zh-CN" altLang="en-US" b="1" dirty="0">
                <a:solidFill>
                  <a:schemeClr val="accent1">
                    <a:lumMod val="75000"/>
                  </a:schemeClr>
                </a:solidFill>
              </a:rPr>
              <a:t>算法</a:t>
            </a: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p"/>
            </a:pPr>
            <a:r>
              <a:rPr lang="zh-CN" altLang="en-US" sz="2400" b="1" dirty="0" smtClean="0"/>
              <a:t>目标</a:t>
            </a:r>
            <a:r>
              <a:rPr lang="zh-CN" altLang="en-US" sz="2400" b="1" dirty="0"/>
              <a:t>：</a:t>
            </a:r>
            <a:r>
              <a:rPr lang="zh-CN" altLang="en-US" sz="2400" dirty="0" smtClean="0"/>
              <a:t>在</a:t>
            </a:r>
            <a:r>
              <a:rPr lang="zh-CN" altLang="en-US" sz="2400" dirty="0"/>
              <a:t>本章中， </a:t>
            </a:r>
            <a:r>
              <a:rPr lang="en-US" altLang="zh-CN" sz="2400" dirty="0"/>
              <a:t>- </a:t>
            </a:r>
            <a:r>
              <a:rPr lang="zh-CN" altLang="en-US" sz="2400" dirty="0"/>
              <a:t>我们将看到</a:t>
            </a:r>
            <a:r>
              <a:rPr lang="en-US" altLang="zh-CN" sz="2400" dirty="0" err="1"/>
              <a:t>GrabCut</a:t>
            </a:r>
            <a:r>
              <a:rPr lang="zh-CN" altLang="en-US" sz="2400" dirty="0"/>
              <a:t>算法来提取图像中的前景 </a:t>
            </a:r>
            <a:r>
              <a:rPr lang="en-US" altLang="zh-CN" sz="2400" dirty="0"/>
              <a:t>- </a:t>
            </a:r>
            <a:r>
              <a:rPr lang="zh-CN" altLang="en-US" sz="2400" dirty="0"/>
              <a:t>我们将为此创建一个交互式应用程序</a:t>
            </a:r>
            <a:r>
              <a:rPr lang="zh-CN" altLang="en-US" sz="2400" dirty="0" smtClean="0"/>
              <a:t>。</a:t>
            </a:r>
            <a:endParaRPr lang="en-US" altLang="zh-CN" sz="2400" dirty="0" smtClean="0"/>
          </a:p>
          <a:p>
            <a:pPr algn="just">
              <a:buFont typeface="Wingdings" panose="05000000000000000000" pitchFamily="2" charset="2"/>
              <a:buChar char="p"/>
            </a:pPr>
            <a:endParaRPr lang="en-US" altLang="zh-CN" sz="2400" dirty="0"/>
          </a:p>
          <a:p>
            <a:pPr algn="just">
              <a:buFont typeface="Wingdings" panose="05000000000000000000" pitchFamily="2" charset="2"/>
              <a:buChar char="p"/>
            </a:pPr>
            <a:r>
              <a:rPr lang="zh-CN" altLang="en-US" sz="2400" b="1" dirty="0" smtClean="0"/>
              <a:t>理论：</a:t>
            </a:r>
            <a:r>
              <a:rPr lang="en-US" altLang="zh-CN" sz="2400" dirty="0" err="1" smtClean="0"/>
              <a:t>GrabCut</a:t>
            </a:r>
            <a:r>
              <a:rPr lang="zh-CN" altLang="en-US" sz="2400" dirty="0"/>
              <a:t>算法由英国微软研究院的</a:t>
            </a:r>
            <a:r>
              <a:rPr lang="en-US" altLang="zh-CN" sz="2400" dirty="0"/>
              <a:t>Carsten </a:t>
            </a:r>
            <a:r>
              <a:rPr lang="en-US" altLang="zh-CN" sz="2400" dirty="0" err="1"/>
              <a:t>Rother</a:t>
            </a:r>
            <a:r>
              <a:rPr lang="zh-CN" altLang="en-US" sz="2400" dirty="0"/>
              <a:t>，</a:t>
            </a:r>
            <a:r>
              <a:rPr lang="en-US" altLang="zh-CN" sz="2400" dirty="0"/>
              <a:t>Vladimir Kolmogorov</a:t>
            </a:r>
            <a:r>
              <a:rPr lang="zh-CN" altLang="en-US" sz="2400" dirty="0"/>
              <a:t>和</a:t>
            </a:r>
            <a:r>
              <a:rPr lang="en-US" altLang="zh-CN" sz="2400" dirty="0"/>
              <a:t>Andrew Blake</a:t>
            </a:r>
            <a:r>
              <a:rPr lang="zh-CN" altLang="en-US" sz="2400" dirty="0"/>
              <a:t>设计。在他们的论文“</a:t>
            </a:r>
            <a:r>
              <a:rPr lang="en-US" altLang="zh-CN" sz="2400" dirty="0" err="1"/>
              <a:t>GrabCut</a:t>
            </a:r>
            <a:r>
              <a:rPr lang="en-US" altLang="zh-CN" sz="2400" dirty="0"/>
              <a:t>”</a:t>
            </a:r>
            <a:r>
              <a:rPr lang="zh-CN" altLang="en-US" sz="2400" dirty="0"/>
              <a:t>中：使用迭代图割的交互式前景提取。需要用最少的用户交互进行前景提取的算法，结果是</a:t>
            </a:r>
            <a:r>
              <a:rPr lang="en-US" altLang="zh-CN" sz="2400" dirty="0" err="1"/>
              <a:t>GrabCut</a:t>
            </a:r>
            <a:r>
              <a:rPr lang="zh-CN" altLang="en-US" sz="2400" dirty="0"/>
              <a:t>。</a:t>
            </a:r>
          </a:p>
          <a:p>
            <a:pPr algn="just"/>
            <a:endParaRPr lang="zh-CN" altLang="en-US" sz="2400" dirty="0"/>
          </a:p>
          <a:p>
            <a:endParaRPr lang="zh-CN" altLang="en-US" dirty="0"/>
          </a:p>
        </p:txBody>
      </p:sp>
    </p:spTree>
    <p:extLst>
      <p:ext uri="{BB962C8B-B14F-4D97-AF65-F5344CB8AC3E}">
        <p14:creationId xmlns:p14="http://schemas.microsoft.com/office/powerpoint/2010/main" val="20259993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ü"/>
            </a:pPr>
            <a:r>
              <a:rPr lang="zh-CN" altLang="en-US" sz="2000" dirty="0"/>
              <a:t>从用户角度来看，它是如何工作的？最初，用户在前景区域周围绘制一个矩形（前景区域应完全位于矩形内部）。然后，算法会对其进行迭代分割，以获得最佳结果。做完了但在某些情况下，分割可能不会很好，例如，可能已将某些前景区域标记为背景，反之亦然。在这种情况下，需要用户进行精修。只需在图像错误分割区域上画些笔画。笔画基本上说 “嘿，该区域应该是前景，你将其标记为背景，在下一次迭代中对其进行校正”或与背景相反。然后在下一次迭代中，你将获得更好的结果</a:t>
            </a:r>
            <a:r>
              <a:rPr lang="zh-CN" altLang="en-US" sz="2000" dirty="0" smtClean="0"/>
              <a:t>。</a:t>
            </a:r>
            <a:endParaRPr lang="en-US" altLang="zh-CN" sz="2000" dirty="0" smtClean="0"/>
          </a:p>
          <a:p>
            <a:pPr algn="just">
              <a:buFont typeface="Wingdings" panose="05000000000000000000" pitchFamily="2" charset="2"/>
              <a:buChar char="ü"/>
            </a:pPr>
            <a:endParaRPr lang="en-US" altLang="zh-CN" sz="2000" dirty="0"/>
          </a:p>
          <a:p>
            <a:pPr algn="just">
              <a:buFont typeface="Wingdings" panose="05000000000000000000" pitchFamily="2" charset="2"/>
              <a:buChar char="ü"/>
            </a:pPr>
            <a:r>
              <a:rPr lang="zh-CN" altLang="en-US" sz="2000" dirty="0"/>
              <a:t>参见下图。第一名球员和橄榄球被封闭在一个蓝色矩形中。然后用白色笔划（表示前景）和黑色笔划（表示背景）进行最后的修饰。而且我们得到了不错的结果。</a:t>
            </a:r>
            <a:endParaRPr lang="zh-CN" altLang="en-US" sz="2000" dirty="0"/>
          </a:p>
        </p:txBody>
      </p:sp>
    </p:spTree>
    <p:extLst>
      <p:ext uri="{BB962C8B-B14F-4D97-AF65-F5344CB8AC3E}">
        <p14:creationId xmlns:p14="http://schemas.microsoft.com/office/powerpoint/2010/main" val="70136512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4816" y="2200374"/>
            <a:ext cx="7461714" cy="3846928"/>
          </a:xfrm>
        </p:spPr>
      </p:pic>
    </p:spTree>
    <p:extLst>
      <p:ext uri="{BB962C8B-B14F-4D97-AF65-F5344CB8AC3E}">
        <p14:creationId xmlns:p14="http://schemas.microsoft.com/office/powerpoint/2010/main" val="11210762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61077" y="1406770"/>
            <a:ext cx="8915400" cy="4797083"/>
          </a:xfrm>
        </p:spPr>
        <p:txBody>
          <a:bodyPr>
            <a:noAutofit/>
          </a:bodyPr>
          <a:lstStyle/>
          <a:p>
            <a:pPr algn="just">
              <a:buFont typeface="Wingdings" panose="05000000000000000000" pitchFamily="2" charset="2"/>
              <a:buChar char="ü"/>
            </a:pPr>
            <a:r>
              <a:rPr lang="zh-CN" altLang="en-US" sz="2200" dirty="0"/>
              <a:t>那么背景发生了什么呢？ </a:t>
            </a:r>
            <a:r>
              <a:rPr lang="en-US" altLang="zh-CN" sz="2200" dirty="0"/>
              <a:t>- </a:t>
            </a:r>
            <a:r>
              <a:rPr lang="zh-CN" altLang="en-US" sz="2200" dirty="0"/>
              <a:t>用户输入矩形。此矩形外部的所有内容都将作为背景（这是在矩形应包含所有对象之前提到的原因）。矩形内的所有内容都是未知的。同样，任何指定前景和背景的用户输入都被视为硬标签，这意味着它们在此过程中不会更改</a:t>
            </a:r>
            <a:r>
              <a:rPr lang="zh-CN" altLang="en-US" sz="2200" dirty="0" smtClean="0"/>
              <a:t>。</a:t>
            </a:r>
            <a:endParaRPr lang="en-US" altLang="zh-CN" sz="2200" dirty="0" smtClean="0"/>
          </a:p>
          <a:p>
            <a:pPr algn="just">
              <a:buFont typeface="Wingdings" panose="05000000000000000000" pitchFamily="2" charset="2"/>
              <a:buChar char="ü"/>
            </a:pPr>
            <a:endParaRPr lang="en-US" altLang="zh-CN" sz="2200" dirty="0" smtClean="0"/>
          </a:p>
          <a:p>
            <a:pPr marL="457200" indent="-457200" algn="just">
              <a:buFont typeface="+mj-lt"/>
              <a:buAutoNum type="arabicPeriod"/>
            </a:pPr>
            <a:r>
              <a:rPr lang="zh-CN" altLang="en-US" sz="2200" dirty="0" smtClean="0"/>
              <a:t> 计算机</a:t>
            </a:r>
            <a:r>
              <a:rPr lang="zh-CN" altLang="en-US" sz="2200" dirty="0"/>
              <a:t>根据我们提供的数据进行初始标记。它标记前景和背景像素（或对其进行硬标记），现在使用高斯混合模型</a:t>
            </a:r>
            <a:r>
              <a:rPr lang="en-US" altLang="zh-CN" sz="2200" dirty="0"/>
              <a:t>(GMM)</a:t>
            </a:r>
            <a:r>
              <a:rPr lang="zh-CN" altLang="en-US" sz="2200" dirty="0"/>
              <a:t>对前景和背景进行建模</a:t>
            </a:r>
            <a:r>
              <a:rPr lang="zh-CN" altLang="en-US" sz="2200" dirty="0" smtClean="0"/>
              <a:t>。</a:t>
            </a:r>
            <a:endParaRPr lang="en-US" altLang="zh-CN" sz="2200" dirty="0" smtClean="0"/>
          </a:p>
          <a:p>
            <a:pPr marL="457200" indent="-457200" algn="just">
              <a:buFont typeface="+mj-lt"/>
              <a:buAutoNum type="arabicPeriod"/>
            </a:pPr>
            <a:endParaRPr lang="en-US" altLang="zh-CN" sz="2200" dirty="0" smtClean="0"/>
          </a:p>
          <a:p>
            <a:pPr marL="457200" indent="-457200" algn="just">
              <a:buFont typeface="+mj-lt"/>
              <a:buAutoNum type="arabicPeriod"/>
            </a:pPr>
            <a:r>
              <a:rPr lang="zh-CN" altLang="en-US" sz="2200" dirty="0" smtClean="0"/>
              <a:t> </a:t>
            </a:r>
            <a:r>
              <a:rPr lang="en-US" altLang="zh-CN" sz="2200" dirty="0" smtClean="0"/>
              <a:t> </a:t>
            </a:r>
            <a:r>
              <a:rPr lang="zh-CN" altLang="en-US" sz="2200" dirty="0"/>
              <a:t>根据我们提供的数据，</a:t>
            </a:r>
            <a:r>
              <a:rPr lang="en-US" altLang="zh-CN" sz="2200" dirty="0"/>
              <a:t>GMM</a:t>
            </a:r>
            <a:r>
              <a:rPr lang="zh-CN" altLang="en-US" sz="2200" dirty="0"/>
              <a:t>可以学习并创建新的像素分布。也就是说，未知像素根据颜色统计上与其他硬标记像素的关系而被标记为可能的前景或可能的背景（就像聚类一样）</a:t>
            </a:r>
            <a:r>
              <a:rPr lang="zh-CN" altLang="en-US" sz="2200" dirty="0" smtClean="0"/>
              <a:t>。</a:t>
            </a:r>
            <a:endParaRPr lang="en-US" altLang="zh-CN" sz="2200" dirty="0" smtClean="0"/>
          </a:p>
        </p:txBody>
      </p:sp>
    </p:spTree>
    <p:extLst>
      <p:ext uri="{BB962C8B-B14F-4D97-AF65-F5344CB8AC3E}">
        <p14:creationId xmlns:p14="http://schemas.microsoft.com/office/powerpoint/2010/main" val="29183249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62602" y="1223889"/>
            <a:ext cx="8915400" cy="5528604"/>
          </a:xfrm>
        </p:spPr>
        <p:txBody>
          <a:bodyPr>
            <a:normAutofit lnSpcReduction="10000"/>
          </a:bodyPr>
          <a:lstStyle/>
          <a:p>
            <a:pPr marL="457200" indent="-457200" algn="just">
              <a:buFont typeface="+mj-lt"/>
              <a:buAutoNum type="arabicPeriod" startAt="3"/>
            </a:pPr>
            <a:r>
              <a:rPr lang="zh-CN" altLang="en-US" sz="2200" dirty="0"/>
              <a:t> </a:t>
            </a:r>
            <a:r>
              <a:rPr lang="en-US" altLang="zh-CN" sz="2200" dirty="0" smtClean="0"/>
              <a:t> </a:t>
            </a:r>
            <a:r>
              <a:rPr lang="zh-CN" altLang="en-US" sz="2200" dirty="0"/>
              <a:t>根据此像素分布构建图形。图中的节点为像素。添加了另外两个节点，即“源”节点和“接收器”节点。每个前景像素都连接到源节点，每个背景像素都连接到接收器节点</a:t>
            </a:r>
            <a:r>
              <a:rPr lang="zh-CN" altLang="en-US" sz="2200" dirty="0" smtClean="0"/>
              <a:t>。</a:t>
            </a:r>
            <a:endParaRPr lang="en-US" altLang="zh-CN" sz="2200" dirty="0" smtClean="0"/>
          </a:p>
          <a:p>
            <a:pPr marL="457200" indent="-457200" algn="just">
              <a:buFont typeface="+mj-lt"/>
              <a:buAutoNum type="arabicPeriod" startAt="3"/>
            </a:pPr>
            <a:endParaRPr lang="en-US" altLang="zh-CN" sz="2200" dirty="0" smtClean="0"/>
          </a:p>
          <a:p>
            <a:pPr marL="457200" indent="-457200" algn="just">
              <a:buFont typeface="+mj-lt"/>
              <a:buAutoNum type="arabicPeriod" startAt="3"/>
            </a:pPr>
            <a:r>
              <a:rPr lang="zh-CN" altLang="en-US" sz="2200" dirty="0" smtClean="0"/>
              <a:t> 通过</a:t>
            </a:r>
            <a:r>
              <a:rPr lang="zh-CN" altLang="en-US" sz="2200" dirty="0"/>
              <a:t>像素是前景</a:t>
            </a:r>
            <a:r>
              <a:rPr lang="en-US" altLang="zh-CN" sz="2200" dirty="0"/>
              <a:t>/</a:t>
            </a:r>
            <a:r>
              <a:rPr lang="zh-CN" altLang="en-US" sz="2200" dirty="0"/>
              <a:t>背景的概率来定义将像素连接到源节点</a:t>
            </a:r>
            <a:r>
              <a:rPr lang="en-US" altLang="zh-CN" sz="2200" dirty="0"/>
              <a:t>/</a:t>
            </a:r>
            <a:r>
              <a:rPr lang="zh-CN" altLang="en-US" sz="2200" dirty="0"/>
              <a:t>末端节点的边缘的权重。像素之间的权重由边缘信息或像素相似度定义。如果像素颜色差异很大，则它们之间的边缘将变低。 </a:t>
            </a:r>
            <a:endParaRPr lang="en-US" altLang="zh-CN" sz="2200" dirty="0" smtClean="0"/>
          </a:p>
          <a:p>
            <a:pPr marL="457200" indent="-457200" algn="just">
              <a:buFont typeface="+mj-lt"/>
              <a:buAutoNum type="arabicPeriod" startAt="3"/>
            </a:pPr>
            <a:endParaRPr lang="en-US" altLang="zh-CN" sz="2200" dirty="0" smtClean="0"/>
          </a:p>
          <a:p>
            <a:pPr marL="457200" indent="-457200" algn="just">
              <a:buFont typeface="+mj-lt"/>
              <a:buAutoNum type="arabicPeriod" startAt="3"/>
            </a:pPr>
            <a:r>
              <a:rPr lang="zh-CN" altLang="en-US" sz="2200" dirty="0" smtClean="0"/>
              <a:t>然后</a:t>
            </a:r>
            <a:r>
              <a:rPr lang="zh-CN" altLang="en-US" sz="2200" dirty="0"/>
              <a:t>使用</a:t>
            </a:r>
            <a:r>
              <a:rPr lang="en-US" altLang="zh-CN" sz="2200" dirty="0" err="1"/>
              <a:t>mincut</a:t>
            </a:r>
            <a:r>
              <a:rPr lang="zh-CN" altLang="en-US" sz="2200" dirty="0"/>
              <a:t>算法对图进行分割。它将图切成具有最小成本函数的两个分离的源节点和宿节点。成本函数是被切割边缘的所有权重的总和。剪切后，连接到“源”节点的所有像素都变为前景，而连接到“接收器”节点的像素都变为背景。 </a:t>
            </a:r>
            <a:endParaRPr lang="en-US" altLang="zh-CN" sz="2200" dirty="0" smtClean="0"/>
          </a:p>
          <a:p>
            <a:pPr marL="457200" indent="-457200" algn="just">
              <a:buFont typeface="+mj-lt"/>
              <a:buAutoNum type="arabicPeriod" startAt="3"/>
            </a:pPr>
            <a:endParaRPr lang="en-US" altLang="zh-CN" sz="2200" dirty="0" smtClean="0"/>
          </a:p>
          <a:p>
            <a:pPr marL="457200" indent="-457200" algn="just">
              <a:buFont typeface="+mj-lt"/>
              <a:buAutoNum type="arabicPeriod" startAt="3"/>
            </a:pPr>
            <a:r>
              <a:rPr lang="zh-CN" altLang="en-US" sz="2200" dirty="0" smtClean="0"/>
              <a:t>继续</a:t>
            </a:r>
            <a:r>
              <a:rPr lang="zh-CN" altLang="en-US" sz="2200" dirty="0"/>
              <a:t>该过程，直到分类收敛为止。</a:t>
            </a:r>
          </a:p>
          <a:p>
            <a:endParaRPr lang="zh-CN" altLang="en-US" dirty="0"/>
          </a:p>
        </p:txBody>
      </p:sp>
    </p:spTree>
    <p:extLst>
      <p:ext uri="{BB962C8B-B14F-4D97-AF65-F5344CB8AC3E}">
        <p14:creationId xmlns:p14="http://schemas.microsoft.com/office/powerpoint/2010/main" val="36304557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75144" y="1402080"/>
            <a:ext cx="8915400" cy="3777622"/>
          </a:xfrm>
        </p:spPr>
        <p:txBody>
          <a:bodyPr>
            <a:normAutofit/>
          </a:bodyPr>
          <a:lstStyle/>
          <a:p>
            <a:pPr>
              <a:buFont typeface="Wingdings" panose="05000000000000000000" pitchFamily="2" charset="2"/>
              <a:buChar char="Ø"/>
            </a:pPr>
            <a:r>
              <a:rPr lang="zh-CN" altLang="en-US" sz="2400" dirty="0"/>
              <a:t>如下图所示（图片提供：</a:t>
            </a:r>
            <a:r>
              <a:rPr lang="en-US" altLang="zh-CN" sz="2400" dirty="0">
                <a:hlinkClick r:id="rId2"/>
              </a:rPr>
              <a:t>http://www.cs.ru.ac.za/research/g02m1682/</a:t>
            </a:r>
            <a:r>
              <a:rPr lang="zh-CN" altLang="en-US" sz="2400" dirty="0"/>
              <a:t>）</a:t>
            </a:r>
            <a:endParaRPr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670" y="2396856"/>
            <a:ext cx="4867569" cy="4229377"/>
          </a:xfrm>
          <a:prstGeom prst="rect">
            <a:avLst/>
          </a:prstGeom>
        </p:spPr>
      </p:pic>
    </p:spTree>
    <p:extLst>
      <p:ext uri="{BB962C8B-B14F-4D97-AF65-F5344CB8AC3E}">
        <p14:creationId xmlns:p14="http://schemas.microsoft.com/office/powerpoint/2010/main" val="133148742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示例</a:t>
            </a:r>
            <a:br>
              <a:rPr lang="zh-CN" altLang="en-US" b="1" dirty="0"/>
            </a:br>
            <a:endParaRPr lang="zh-CN" altLang="en-US" dirty="0"/>
          </a:p>
        </p:txBody>
      </p:sp>
      <p:sp>
        <p:nvSpPr>
          <p:cNvPr id="3" name="内容占位符 2"/>
          <p:cNvSpPr>
            <a:spLocks noGrp="1"/>
          </p:cNvSpPr>
          <p:nvPr>
            <p:ph idx="1"/>
          </p:nvPr>
        </p:nvSpPr>
        <p:spPr>
          <a:xfrm>
            <a:off x="2589212" y="1434905"/>
            <a:ext cx="8915400" cy="5106572"/>
          </a:xfrm>
        </p:spPr>
        <p:txBody>
          <a:bodyPr>
            <a:normAutofit/>
          </a:bodyPr>
          <a:lstStyle/>
          <a:p>
            <a:pPr algn="just">
              <a:buFont typeface="Wingdings" panose="05000000000000000000" pitchFamily="2" charset="2"/>
              <a:buChar char="Ø"/>
            </a:pPr>
            <a:r>
              <a:rPr lang="zh-CN" altLang="en-US" sz="2400" dirty="0"/>
              <a:t>现在我们使用</a:t>
            </a:r>
            <a:r>
              <a:rPr lang="en-US" altLang="zh-CN" sz="2400" dirty="0" err="1"/>
              <a:t>OpenCV</a:t>
            </a:r>
            <a:r>
              <a:rPr lang="zh-CN" altLang="en-US" sz="2400" dirty="0"/>
              <a:t>进行抓取算法。</a:t>
            </a:r>
            <a:r>
              <a:rPr lang="en-US" altLang="zh-CN" sz="2400" dirty="0" err="1"/>
              <a:t>OpenCV</a:t>
            </a:r>
            <a:r>
              <a:rPr lang="zh-CN" altLang="en-US" sz="2400" dirty="0"/>
              <a:t>为此具有</a:t>
            </a:r>
            <a:r>
              <a:rPr lang="zh-CN" altLang="en-US" sz="2400" dirty="0" smtClean="0"/>
              <a:t>功能</a:t>
            </a:r>
            <a:r>
              <a:rPr lang="en-US" altLang="zh-CN" sz="2400" dirty="0" err="1" smtClean="0"/>
              <a:t>cv.grabCut</a:t>
            </a:r>
            <a:r>
              <a:rPr lang="en-US" altLang="zh-CN" sz="2400" dirty="0" smtClean="0"/>
              <a:t>()</a:t>
            </a:r>
            <a:r>
              <a:rPr lang="zh-CN" altLang="en-US" sz="2400" dirty="0"/>
              <a:t>，我们将首先看到其参数</a:t>
            </a:r>
            <a:r>
              <a:rPr lang="zh-CN" altLang="en-US" sz="2400" dirty="0" smtClean="0"/>
              <a:t>：</a:t>
            </a:r>
            <a:endParaRPr lang="en-US" altLang="zh-CN" sz="2400" dirty="0" smtClean="0"/>
          </a:p>
          <a:p>
            <a:pPr marL="540000" algn="just">
              <a:buFont typeface="Arial" panose="020B0604020202020204" pitchFamily="34" charset="0"/>
              <a:buChar char="•"/>
            </a:pPr>
            <a:r>
              <a:rPr lang="en-US" altLang="zh-CN" sz="2000" dirty="0" err="1" smtClean="0"/>
              <a:t>img</a:t>
            </a:r>
            <a:r>
              <a:rPr lang="en-US" altLang="zh-CN" sz="2000" dirty="0" smtClean="0"/>
              <a:t> </a:t>
            </a:r>
            <a:r>
              <a:rPr lang="en-US" altLang="zh-CN" sz="2000" dirty="0"/>
              <a:t>- </a:t>
            </a:r>
            <a:r>
              <a:rPr lang="zh-CN" altLang="en-US" sz="2000" dirty="0"/>
              <a:t>输入图像 </a:t>
            </a:r>
            <a:endParaRPr lang="en-US" altLang="zh-CN" sz="2000" dirty="0" smtClean="0"/>
          </a:p>
          <a:p>
            <a:pPr marL="540000" algn="just">
              <a:buFont typeface="Arial" panose="020B0604020202020204" pitchFamily="34" charset="0"/>
              <a:buChar char="•"/>
            </a:pPr>
            <a:r>
              <a:rPr lang="en-US" altLang="zh-CN" sz="2000" dirty="0" smtClean="0"/>
              <a:t>mask </a:t>
            </a:r>
            <a:r>
              <a:rPr lang="en-US" altLang="zh-CN" sz="2000" dirty="0"/>
              <a:t>- </a:t>
            </a:r>
            <a:r>
              <a:rPr lang="zh-CN" altLang="en-US" sz="2000" dirty="0"/>
              <a:t>这是一个掩码图像，在其中我们指定哪些区域是背景，前景或可能的背景</a:t>
            </a:r>
            <a:r>
              <a:rPr lang="en-US" altLang="zh-CN" sz="2000" dirty="0"/>
              <a:t>/</a:t>
            </a:r>
            <a:r>
              <a:rPr lang="zh-CN" altLang="en-US" sz="2000" dirty="0"/>
              <a:t>前景等。这是通过以下标志完成的：</a:t>
            </a:r>
            <a:r>
              <a:rPr lang="en-US" altLang="zh-CN" sz="2000" dirty="0" err="1"/>
              <a:t>cv.GC_BGD,cv.GC_FGD</a:t>
            </a:r>
            <a:r>
              <a:rPr lang="en-US" altLang="zh-CN" sz="2000" dirty="0"/>
              <a:t>, </a:t>
            </a:r>
            <a:r>
              <a:rPr lang="en-US" altLang="zh-CN" sz="2000" dirty="0" err="1"/>
              <a:t>cv.GC_PR_BGD,cv.GC_PR_FGD</a:t>
            </a:r>
            <a:r>
              <a:rPr lang="zh-CN" altLang="en-US" sz="2000" dirty="0"/>
              <a:t>，或直接将</a:t>
            </a:r>
            <a:r>
              <a:rPr lang="en-US" altLang="zh-CN" sz="2000" dirty="0"/>
              <a:t>0,1,2,3</a:t>
            </a:r>
            <a:r>
              <a:rPr lang="zh-CN" altLang="en-US" sz="2000" dirty="0"/>
              <a:t>传递给图像。 </a:t>
            </a:r>
            <a:endParaRPr lang="en-US" altLang="zh-CN" sz="2000" dirty="0" smtClean="0"/>
          </a:p>
          <a:p>
            <a:pPr marL="540000" algn="just">
              <a:buFont typeface="Arial" panose="020B0604020202020204" pitchFamily="34" charset="0"/>
              <a:buChar char="•"/>
            </a:pPr>
            <a:r>
              <a:rPr lang="en-US" altLang="zh-CN" sz="2000" dirty="0" err="1" smtClean="0"/>
              <a:t>rect</a:t>
            </a:r>
            <a:r>
              <a:rPr lang="en-US" altLang="zh-CN" sz="2000" dirty="0" smtClean="0"/>
              <a:t> </a:t>
            </a:r>
            <a:r>
              <a:rPr lang="en-US" altLang="zh-CN" sz="2000" dirty="0"/>
              <a:t>- </a:t>
            </a:r>
            <a:r>
              <a:rPr lang="zh-CN" altLang="en-US" sz="2000" dirty="0"/>
              <a:t>它是矩形的坐标，其中包括前景对象，格式为</a:t>
            </a:r>
            <a:r>
              <a:rPr lang="en-US" altLang="zh-CN" sz="2000" dirty="0"/>
              <a:t>(</a:t>
            </a:r>
            <a:r>
              <a:rPr lang="en-US" altLang="zh-CN" sz="2000" dirty="0" err="1"/>
              <a:t>x,y,w,h</a:t>
            </a:r>
            <a:r>
              <a:rPr lang="en-US" altLang="zh-CN" sz="2000" dirty="0" smtClean="0"/>
              <a:t>)</a:t>
            </a:r>
          </a:p>
          <a:p>
            <a:pPr marL="540000" algn="just">
              <a:buFont typeface="Arial" panose="020B0604020202020204" pitchFamily="34" charset="0"/>
              <a:buChar char="•"/>
            </a:pPr>
            <a:r>
              <a:rPr lang="en-US" altLang="zh-CN" sz="2000" dirty="0" smtClean="0"/>
              <a:t> </a:t>
            </a:r>
            <a:r>
              <a:rPr lang="en-US" altLang="zh-CN" sz="2000" dirty="0" err="1" smtClean="0"/>
              <a:t>bdgModel</a:t>
            </a:r>
            <a:r>
              <a:rPr lang="en-US" altLang="zh-CN" sz="2000" dirty="0"/>
              <a:t>, </a:t>
            </a:r>
            <a:r>
              <a:rPr lang="en-US" altLang="zh-CN" sz="2000" dirty="0" err="1"/>
              <a:t>fgdModel</a:t>
            </a:r>
            <a:r>
              <a:rPr lang="en-US" altLang="zh-CN" sz="2000" dirty="0"/>
              <a:t> - </a:t>
            </a:r>
            <a:r>
              <a:rPr lang="zh-CN" altLang="en-US" sz="2000" dirty="0"/>
              <a:t>这些是算法内部使用的数组。你只需创建两个大小为</a:t>
            </a:r>
            <a:r>
              <a:rPr lang="en-US" altLang="zh-CN" sz="2000" dirty="0"/>
              <a:t>(1,65)</a:t>
            </a:r>
            <a:r>
              <a:rPr lang="zh-CN" altLang="en-US" sz="2000" dirty="0"/>
              <a:t>的</a:t>
            </a:r>
            <a:r>
              <a:rPr lang="en-US" altLang="zh-CN" sz="2000" dirty="0"/>
              <a:t>np.float64</a:t>
            </a:r>
            <a:r>
              <a:rPr lang="zh-CN" altLang="en-US" sz="2000" dirty="0"/>
              <a:t>类型零数组。 </a:t>
            </a:r>
            <a:endParaRPr lang="en-US" altLang="zh-CN" sz="2000" dirty="0" smtClean="0"/>
          </a:p>
          <a:p>
            <a:pPr marL="540000" algn="just">
              <a:buFont typeface="Arial" panose="020B0604020202020204" pitchFamily="34" charset="0"/>
              <a:buChar char="•"/>
            </a:pPr>
            <a:r>
              <a:rPr lang="en-US" altLang="zh-CN" sz="2000" dirty="0" err="1" smtClean="0"/>
              <a:t>iterCount</a:t>
            </a:r>
            <a:r>
              <a:rPr lang="en-US" altLang="zh-CN" sz="2000" dirty="0" smtClean="0"/>
              <a:t> </a:t>
            </a:r>
            <a:r>
              <a:rPr lang="en-US" altLang="zh-CN" sz="2000" dirty="0"/>
              <a:t>- </a:t>
            </a:r>
            <a:r>
              <a:rPr lang="zh-CN" altLang="en-US" sz="2000" dirty="0"/>
              <a:t>算法应运行的迭代次数。 </a:t>
            </a:r>
            <a:endParaRPr lang="en-US" altLang="zh-CN" sz="2000" dirty="0" smtClean="0"/>
          </a:p>
          <a:p>
            <a:pPr marL="540000" algn="just">
              <a:buFont typeface="Arial" panose="020B0604020202020204" pitchFamily="34" charset="0"/>
              <a:buChar char="•"/>
            </a:pPr>
            <a:r>
              <a:rPr lang="en-US" altLang="zh-CN" sz="2000" dirty="0" smtClean="0"/>
              <a:t>model </a:t>
            </a:r>
            <a:r>
              <a:rPr lang="en-US" altLang="zh-CN" sz="2000" dirty="0"/>
              <a:t>- </a:t>
            </a:r>
            <a:r>
              <a:rPr lang="zh-CN" altLang="en-US" sz="2000" dirty="0"/>
              <a:t>应该</a:t>
            </a:r>
            <a:r>
              <a:rPr lang="zh-CN" altLang="en-US" sz="2000" dirty="0" smtClean="0"/>
              <a:t>是</a:t>
            </a:r>
            <a:r>
              <a:rPr lang="en-US" altLang="zh-CN" sz="2000" dirty="0" err="1" smtClean="0"/>
              <a:t>cv.GC_INIT_WITH_RECT</a:t>
            </a:r>
            <a:r>
              <a:rPr lang="zh-CN" altLang="en-US" sz="2000" dirty="0" smtClean="0"/>
              <a:t>或</a:t>
            </a:r>
            <a:r>
              <a:rPr lang="en-US" altLang="zh-CN" sz="2000" dirty="0" err="1" smtClean="0"/>
              <a:t>cv.GC_INIT_WITH_MASK</a:t>
            </a:r>
            <a:r>
              <a:rPr lang="zh-CN" altLang="en-US" sz="2000" dirty="0" smtClean="0"/>
              <a:t>或</a:t>
            </a:r>
            <a:r>
              <a:rPr lang="zh-CN" altLang="en-US" sz="2000" dirty="0"/>
              <a:t>两者结合，决定我们要绘制矩形还是最终的修饰笔触。</a:t>
            </a:r>
            <a:endParaRPr lang="zh-CN" altLang="en-US" sz="2000" dirty="0"/>
          </a:p>
        </p:txBody>
      </p:sp>
    </p:spTree>
    <p:extLst>
      <p:ext uri="{BB962C8B-B14F-4D97-AF65-F5344CB8AC3E}">
        <p14:creationId xmlns:p14="http://schemas.microsoft.com/office/powerpoint/2010/main" val="26573433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algn="just">
              <a:buFont typeface="Wingdings" panose="05000000000000000000" pitchFamily="2" charset="2"/>
              <a:buChar char="ü"/>
            </a:pPr>
            <a:r>
              <a:rPr lang="zh-CN" altLang="en-US" sz="2200" dirty="0"/>
              <a:t>首先让我们看看矩形模式。我们加载图像，创建类似的</a:t>
            </a:r>
            <a:r>
              <a:rPr lang="en-US" altLang="zh-CN" sz="2200" dirty="0"/>
              <a:t>mask</a:t>
            </a:r>
            <a:r>
              <a:rPr lang="zh-CN" altLang="en-US" sz="2200" dirty="0"/>
              <a:t>图像。 我们</a:t>
            </a:r>
            <a:r>
              <a:rPr lang="zh-CN" altLang="en-US" sz="2200" dirty="0" smtClean="0"/>
              <a:t>创建</a:t>
            </a:r>
            <a:r>
              <a:rPr lang="en-US" altLang="zh-CN" sz="2200" dirty="0" err="1" smtClean="0"/>
              <a:t>fgdModel</a:t>
            </a:r>
            <a:r>
              <a:rPr lang="zh-CN" altLang="en-US" sz="2200" dirty="0" smtClean="0"/>
              <a:t>和</a:t>
            </a:r>
            <a:r>
              <a:rPr lang="en-US" altLang="zh-CN" sz="2200" dirty="0" err="1" smtClean="0"/>
              <a:t>bgdModel</a:t>
            </a:r>
            <a:r>
              <a:rPr lang="zh-CN" altLang="en-US" sz="2200" dirty="0" smtClean="0"/>
              <a:t>。</a:t>
            </a:r>
            <a:r>
              <a:rPr lang="zh-CN" altLang="en-US" sz="2200" dirty="0"/>
              <a:t>我们给出矩形参数。一切都是直截了当的。让算法运行</a:t>
            </a:r>
            <a:r>
              <a:rPr lang="en-US" altLang="zh-CN" sz="2200" dirty="0"/>
              <a:t>5</a:t>
            </a:r>
            <a:r>
              <a:rPr lang="zh-CN" altLang="en-US" sz="2200" dirty="0"/>
              <a:t>次迭代。模式应</a:t>
            </a:r>
            <a:r>
              <a:rPr lang="zh-CN" altLang="en-US" sz="2200" dirty="0" smtClean="0"/>
              <a:t>为</a:t>
            </a:r>
            <a:r>
              <a:rPr lang="en-US" altLang="zh-CN" sz="2200" dirty="0" err="1" smtClean="0"/>
              <a:t>cv.GC_INIT_WITH_RECT</a:t>
            </a:r>
            <a:r>
              <a:rPr lang="en-US" altLang="zh-CN" sz="2200" dirty="0" smtClean="0"/>
              <a:t>, </a:t>
            </a:r>
            <a:r>
              <a:rPr lang="zh-CN" altLang="en-US" sz="2200" dirty="0"/>
              <a:t>因为我们使用的是矩形。 然后运行</a:t>
            </a:r>
            <a:r>
              <a:rPr lang="en-US" altLang="zh-CN" sz="2200" dirty="0" err="1"/>
              <a:t>grabcut</a:t>
            </a:r>
            <a:r>
              <a:rPr lang="zh-CN" altLang="en-US" sz="2200" dirty="0"/>
              <a:t>。修改</a:t>
            </a:r>
            <a:r>
              <a:rPr lang="en-US" altLang="zh-CN" sz="2200" dirty="0"/>
              <a:t>mask</a:t>
            </a:r>
            <a:r>
              <a:rPr lang="zh-CN" altLang="en-US" sz="2200" dirty="0"/>
              <a:t>图像。在新的</a:t>
            </a:r>
            <a:r>
              <a:rPr lang="en-US" altLang="zh-CN" sz="2200" dirty="0"/>
              <a:t>mask</a:t>
            </a:r>
            <a:r>
              <a:rPr lang="zh-CN" altLang="en-US" sz="2200" dirty="0"/>
              <a:t>图像中，像素将被标记有四个标记，分别表示上面指定的背景</a:t>
            </a:r>
            <a:r>
              <a:rPr lang="en-US" altLang="zh-CN" sz="2200" dirty="0"/>
              <a:t>/</a:t>
            </a:r>
            <a:r>
              <a:rPr lang="zh-CN" altLang="en-US" sz="2200" dirty="0"/>
              <a:t>前景</a:t>
            </a:r>
            <a:r>
              <a:rPr lang="zh-CN" altLang="en-US" sz="2200" dirty="0" smtClean="0"/>
              <a:t>。</a:t>
            </a:r>
            <a:endParaRPr lang="en-US" altLang="zh-CN" sz="2200" dirty="0" smtClean="0"/>
          </a:p>
          <a:p>
            <a:pPr algn="just">
              <a:buFont typeface="Wingdings" panose="05000000000000000000" pitchFamily="2" charset="2"/>
              <a:buChar char="ü"/>
            </a:pPr>
            <a:endParaRPr lang="en-US" altLang="zh-CN" sz="2200" dirty="0"/>
          </a:p>
          <a:p>
            <a:pPr algn="just">
              <a:buFont typeface="Wingdings" panose="05000000000000000000" pitchFamily="2" charset="2"/>
              <a:buChar char="ü"/>
            </a:pPr>
            <a:r>
              <a:rPr lang="zh-CN" altLang="en-US" sz="2200" dirty="0" smtClean="0"/>
              <a:t>因此</a:t>
            </a:r>
            <a:r>
              <a:rPr lang="zh-CN" altLang="en-US" sz="2200" dirty="0"/>
              <a:t>，我们修改</a:t>
            </a:r>
            <a:r>
              <a:rPr lang="en-US" altLang="zh-CN" sz="2200" dirty="0"/>
              <a:t>mask</a:t>
            </a:r>
            <a:r>
              <a:rPr lang="zh-CN" altLang="en-US" sz="2200" dirty="0"/>
              <a:t>，使所有</a:t>
            </a:r>
            <a:r>
              <a:rPr lang="en-US" altLang="zh-CN" sz="2200" dirty="0"/>
              <a:t>0</a:t>
            </a:r>
            <a:r>
              <a:rPr lang="zh-CN" altLang="en-US" sz="2200" dirty="0"/>
              <a:t>像素和</a:t>
            </a:r>
            <a:r>
              <a:rPr lang="en-US" altLang="zh-CN" sz="2200" dirty="0"/>
              <a:t>2</a:t>
            </a:r>
            <a:r>
              <a:rPr lang="zh-CN" altLang="en-US" sz="2200" dirty="0"/>
              <a:t>像素都置为</a:t>
            </a:r>
            <a:r>
              <a:rPr lang="en-US" altLang="zh-CN" sz="2200" dirty="0"/>
              <a:t>0</a:t>
            </a:r>
            <a:r>
              <a:rPr lang="zh-CN" altLang="en-US" sz="2200" dirty="0"/>
              <a:t>（即背景），而所有</a:t>
            </a:r>
            <a:r>
              <a:rPr lang="en-US" altLang="zh-CN" sz="2200" dirty="0"/>
              <a:t>1</a:t>
            </a:r>
            <a:r>
              <a:rPr lang="zh-CN" altLang="en-US" sz="2200" dirty="0"/>
              <a:t>像素和</a:t>
            </a:r>
            <a:r>
              <a:rPr lang="en-US" altLang="zh-CN" sz="2200" dirty="0"/>
              <a:t>3</a:t>
            </a:r>
            <a:r>
              <a:rPr lang="zh-CN" altLang="en-US" sz="2200" dirty="0"/>
              <a:t>像素均置为</a:t>
            </a:r>
            <a:r>
              <a:rPr lang="en-US" altLang="zh-CN" sz="2200" dirty="0"/>
              <a:t>1</a:t>
            </a:r>
            <a:r>
              <a:rPr lang="zh-CN" altLang="en-US" sz="2200" dirty="0"/>
              <a:t>（即前景像素）。现在，我们的最终</a:t>
            </a:r>
            <a:r>
              <a:rPr lang="en-US" altLang="zh-CN" sz="2200" dirty="0"/>
              <a:t>mask</a:t>
            </a:r>
            <a:r>
              <a:rPr lang="zh-CN" altLang="en-US" sz="2200" dirty="0"/>
              <a:t>已经准备就绪。只需将其与输入图像相乘即可得到分割的图像。</a:t>
            </a:r>
            <a:endParaRPr lang="zh-CN" altLang="en-US" sz="2200" dirty="0"/>
          </a:p>
        </p:txBody>
      </p:sp>
    </p:spTree>
    <p:extLst>
      <p:ext uri="{BB962C8B-B14F-4D97-AF65-F5344CB8AC3E}">
        <p14:creationId xmlns:p14="http://schemas.microsoft.com/office/powerpoint/2010/main" val="41833743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89212" y="2327173"/>
            <a:ext cx="8466667" cy="3390476"/>
          </a:xfrm>
          <a:prstGeom prst="rect">
            <a:avLst/>
          </a:prstGeom>
        </p:spPr>
      </p:pic>
    </p:spTree>
    <p:extLst>
      <p:ext uri="{BB962C8B-B14F-4D97-AF65-F5344CB8AC3E}">
        <p14:creationId xmlns:p14="http://schemas.microsoft.com/office/powerpoint/2010/main" val="33109427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b="1" dirty="0">
                <a:solidFill>
                  <a:srgbClr val="FF0000"/>
                </a:solidFill>
              </a:rPr>
              <a:t>另外</a:t>
            </a:r>
            <a:r>
              <a:rPr lang="zh-CN" altLang="en-US" sz="2400" dirty="0"/>
              <a:t> </a:t>
            </a:r>
            <a:r>
              <a:rPr lang="en-US" altLang="zh-CN" sz="2400" dirty="0" err="1"/>
              <a:t>Numpy</a:t>
            </a:r>
            <a:r>
              <a:rPr lang="zh-CN" altLang="en-US" sz="2400" dirty="0"/>
              <a:t>还有另一个</a:t>
            </a:r>
            <a:r>
              <a:rPr lang="zh-CN" altLang="en-US" sz="2400" dirty="0" smtClean="0"/>
              <a:t>函数</a:t>
            </a:r>
            <a:r>
              <a:rPr lang="en-US" altLang="zh-CN" sz="2400" dirty="0" err="1" smtClean="0"/>
              <a:t>np.bincount</a:t>
            </a:r>
            <a:r>
              <a:rPr lang="en-US" altLang="zh-CN" sz="2400" dirty="0" smtClean="0"/>
              <a:t>()</a:t>
            </a:r>
            <a:r>
              <a:rPr lang="zh-CN" altLang="en-US" sz="2400" dirty="0"/>
              <a:t>，它比</a:t>
            </a:r>
            <a:r>
              <a:rPr lang="en-US" altLang="zh-CN" sz="2400" dirty="0" err="1"/>
              <a:t>np.histogram</a:t>
            </a:r>
            <a:r>
              <a:rPr lang="en-US" altLang="zh-CN" sz="2400" dirty="0"/>
              <a:t>()</a:t>
            </a:r>
            <a:r>
              <a:rPr lang="zh-CN" altLang="en-US" sz="2400" dirty="0"/>
              <a:t>快</a:t>
            </a:r>
            <a:r>
              <a:rPr lang="en-US" altLang="zh-CN" sz="2400" dirty="0"/>
              <a:t>10</a:t>
            </a:r>
            <a:r>
              <a:rPr lang="zh-CN" altLang="en-US" sz="2400" dirty="0"/>
              <a:t>倍左右。因此，对于一维直方图，您可以更好地尝试一下。不要忘记在</a:t>
            </a:r>
            <a:r>
              <a:rPr lang="en-US" altLang="zh-CN" sz="2400" dirty="0" err="1"/>
              <a:t>np.bincount</a:t>
            </a:r>
            <a:r>
              <a:rPr lang="zh-CN" altLang="en-US" sz="2400" dirty="0"/>
              <a:t>中设置</a:t>
            </a:r>
            <a:r>
              <a:rPr lang="en-US" altLang="zh-CN" sz="2400" dirty="0" err="1"/>
              <a:t>minlength</a:t>
            </a:r>
            <a:r>
              <a:rPr lang="en-US" altLang="zh-CN" sz="2400" dirty="0"/>
              <a:t> = 256</a:t>
            </a:r>
            <a:r>
              <a:rPr lang="zh-CN" altLang="en-US" sz="2400" dirty="0"/>
              <a:t>。例如，</a:t>
            </a:r>
            <a:r>
              <a:rPr lang="en-US" altLang="zh-CN" sz="2400" dirty="0" err="1"/>
              <a:t>hist</a:t>
            </a:r>
            <a:r>
              <a:rPr lang="en-US" altLang="zh-CN" sz="2400" dirty="0"/>
              <a:t> = </a:t>
            </a:r>
            <a:r>
              <a:rPr lang="en-US" altLang="zh-CN" sz="2400" dirty="0" err="1"/>
              <a:t>np.bincount</a:t>
            </a:r>
            <a:r>
              <a:rPr lang="en-US" altLang="zh-CN" sz="2400" dirty="0"/>
              <a:t>(</a:t>
            </a:r>
            <a:r>
              <a:rPr lang="en-US" altLang="zh-CN" sz="2400" dirty="0" err="1"/>
              <a:t>img.ravel</a:t>
            </a:r>
            <a:r>
              <a:rPr lang="en-US" altLang="zh-CN" sz="2400" dirty="0"/>
              <a:t>()</a:t>
            </a:r>
            <a:r>
              <a:rPr lang="zh-CN" altLang="en-US" sz="2400" dirty="0"/>
              <a:t>，</a:t>
            </a:r>
            <a:r>
              <a:rPr lang="en-US" altLang="zh-CN" sz="2400" dirty="0" err="1"/>
              <a:t>minlength</a:t>
            </a:r>
            <a:r>
              <a:rPr lang="en-US" altLang="zh-CN" sz="2400" dirty="0"/>
              <a:t> = 256</a:t>
            </a:r>
            <a:r>
              <a:rPr lang="en-US" altLang="zh-CN" sz="2400" dirty="0" smtClean="0"/>
              <a:t>)</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b="1" dirty="0">
                <a:solidFill>
                  <a:srgbClr val="FF0000"/>
                </a:solidFill>
              </a:rPr>
              <a:t>注意</a:t>
            </a:r>
            <a:r>
              <a:rPr lang="zh-CN" altLang="en-US" sz="2400" dirty="0"/>
              <a:t> </a:t>
            </a:r>
            <a:r>
              <a:rPr lang="en-US" altLang="zh-CN" sz="2400" dirty="0" err="1"/>
              <a:t>OpenCV</a:t>
            </a:r>
            <a:r>
              <a:rPr lang="zh-CN" altLang="en-US" sz="2400" dirty="0"/>
              <a:t>函数比</a:t>
            </a:r>
            <a:r>
              <a:rPr lang="en-US" altLang="zh-CN" sz="2400" dirty="0" err="1"/>
              <a:t>np.histogram</a:t>
            </a:r>
            <a:r>
              <a:rPr lang="en-US" altLang="zh-CN" sz="2400" dirty="0"/>
              <a:t>()</a:t>
            </a:r>
            <a:r>
              <a:rPr lang="zh-CN" altLang="en-US" sz="2400" dirty="0"/>
              <a:t>快大约</a:t>
            </a:r>
            <a:r>
              <a:rPr lang="en-US" altLang="zh-CN" sz="2400" dirty="0"/>
              <a:t>40</a:t>
            </a:r>
            <a:r>
              <a:rPr lang="zh-CN" altLang="en-US" sz="2400" dirty="0"/>
              <a:t>倍。因此，尽可能使用</a:t>
            </a:r>
            <a:r>
              <a:rPr lang="en-US" altLang="zh-CN" sz="2400" dirty="0" err="1"/>
              <a:t>OpenCV</a:t>
            </a:r>
            <a:r>
              <a:rPr lang="zh-CN" altLang="en-US" sz="2400" dirty="0"/>
              <a:t>函数。</a:t>
            </a:r>
          </a:p>
        </p:txBody>
      </p:sp>
    </p:spTree>
    <p:extLst>
      <p:ext uri="{BB962C8B-B14F-4D97-AF65-F5344CB8AC3E}">
        <p14:creationId xmlns:p14="http://schemas.microsoft.com/office/powerpoint/2010/main" val="3118919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查看以下结果：</a:t>
            </a:r>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520" y="2664932"/>
            <a:ext cx="5036381" cy="3133748"/>
          </a:xfrm>
          <a:prstGeom prst="rect">
            <a:avLst/>
          </a:prstGeom>
        </p:spPr>
      </p:pic>
    </p:spTree>
    <p:extLst>
      <p:ext uri="{BB962C8B-B14F-4D97-AF65-F5344CB8AC3E}">
        <p14:creationId xmlns:p14="http://schemas.microsoft.com/office/powerpoint/2010/main" val="2037117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糟糕，梅西的头发不见了。谁会喜欢没有头发的梅西？我们需要把它找回来。因此，我们将使用</a:t>
            </a:r>
            <a:r>
              <a:rPr lang="en-US" altLang="zh-CN" sz="2400" dirty="0"/>
              <a:t>1</a:t>
            </a:r>
            <a:r>
              <a:rPr lang="zh-CN" altLang="en-US" sz="2400" dirty="0"/>
              <a:t>像素（确保前景）进行精细修饰。同时，一些不需要的地面也出现在图片里。我们需要删除它们。在那里，我们给出了一些</a:t>
            </a:r>
            <a:r>
              <a:rPr lang="en-US" altLang="zh-CN" sz="2400" dirty="0"/>
              <a:t>0</a:t>
            </a:r>
            <a:r>
              <a:rPr lang="zh-CN" altLang="en-US" sz="2400" dirty="0"/>
              <a:t>像素的修饰（确保背景）。因此，如现在所说，我们在以前的情况下修改生成的</a:t>
            </a:r>
            <a:r>
              <a:rPr lang="en-US" altLang="zh-CN" sz="2400" dirty="0"/>
              <a:t>mask</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dirty="0"/>
              <a:t>检查以下代码：</a:t>
            </a:r>
            <a:endParaRPr lang="zh-CN" altLang="en-US" sz="2400" dirty="0"/>
          </a:p>
        </p:txBody>
      </p:sp>
    </p:spTree>
    <p:extLst>
      <p:ext uri="{BB962C8B-B14F-4D97-AF65-F5344CB8AC3E}">
        <p14:creationId xmlns:p14="http://schemas.microsoft.com/office/powerpoint/2010/main" val="4046778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a:buFont typeface="Wingdings" panose="05000000000000000000" pitchFamily="2" charset="2"/>
              <a:buChar char="p"/>
            </a:pPr>
            <a:r>
              <a:rPr lang="zh-CN" altLang="en-US" sz="2400" dirty="0"/>
              <a:t>查看以下结果：</a:t>
            </a:r>
            <a:endParaRPr lang="zh-CN" altLang="en-US" sz="2400" dirty="0"/>
          </a:p>
        </p:txBody>
      </p:sp>
      <p:pic>
        <p:nvPicPr>
          <p:cNvPr id="4" name="图片 3"/>
          <p:cNvPicPr>
            <a:picLocks noChangeAspect="1"/>
          </p:cNvPicPr>
          <p:nvPr/>
        </p:nvPicPr>
        <p:blipFill>
          <a:blip r:embed="rId2"/>
          <a:stretch>
            <a:fillRect/>
          </a:stretch>
        </p:blipFill>
        <p:spPr>
          <a:xfrm>
            <a:off x="2589212" y="2133600"/>
            <a:ext cx="8876109" cy="2269588"/>
          </a:xfrm>
          <a:prstGeom prst="rect">
            <a:avLst/>
          </a:prstGeom>
        </p:spPr>
      </p:pic>
    </p:spTree>
    <p:extLst>
      <p:ext uri="{BB962C8B-B14F-4D97-AF65-F5344CB8AC3E}">
        <p14:creationId xmlns:p14="http://schemas.microsoft.com/office/powerpoint/2010/main" val="269610281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3800" y="2233710"/>
            <a:ext cx="7391375" cy="3695688"/>
          </a:xfrm>
        </p:spPr>
      </p:pic>
    </p:spTree>
    <p:extLst>
      <p:ext uri="{BB962C8B-B14F-4D97-AF65-F5344CB8AC3E}">
        <p14:creationId xmlns:p14="http://schemas.microsoft.com/office/powerpoint/2010/main" val="418178218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就是这样了。在这里，你无需直接在</a:t>
            </a:r>
            <a:r>
              <a:rPr lang="en-US" altLang="zh-CN" sz="2400" dirty="0" err="1"/>
              <a:t>rect</a:t>
            </a:r>
            <a:r>
              <a:rPr lang="zh-CN" altLang="en-US" sz="2400" dirty="0"/>
              <a:t>模式下初始化，而可以直接进入</a:t>
            </a:r>
            <a:r>
              <a:rPr lang="en-US" altLang="zh-CN" sz="2400" dirty="0"/>
              <a:t>mask</a:t>
            </a:r>
            <a:r>
              <a:rPr lang="zh-CN" altLang="en-US" sz="2400" dirty="0"/>
              <a:t>模式。只需用</a:t>
            </a:r>
            <a:r>
              <a:rPr lang="en-US" altLang="zh-CN" sz="2400" dirty="0"/>
              <a:t>2</a:t>
            </a:r>
            <a:r>
              <a:rPr lang="zh-CN" altLang="en-US" sz="2400" dirty="0"/>
              <a:t>像素或</a:t>
            </a:r>
            <a:r>
              <a:rPr lang="en-US" altLang="zh-CN" sz="2400" dirty="0"/>
              <a:t>3</a:t>
            </a:r>
            <a:r>
              <a:rPr lang="zh-CN" altLang="en-US" sz="2400" dirty="0"/>
              <a:t>像素（可能的背景</a:t>
            </a:r>
            <a:r>
              <a:rPr lang="en-US" altLang="zh-CN" sz="2400" dirty="0"/>
              <a:t>/</a:t>
            </a:r>
            <a:r>
              <a:rPr lang="zh-CN" altLang="en-US" sz="2400" dirty="0"/>
              <a:t>前景）标记</a:t>
            </a:r>
            <a:r>
              <a:rPr lang="en-US" altLang="zh-CN" sz="2400" dirty="0"/>
              <a:t>mask</a:t>
            </a:r>
            <a:r>
              <a:rPr lang="zh-CN" altLang="en-US" sz="2400" dirty="0"/>
              <a:t>图像中的矩形区域。然后像在第二个示例中一样，将我们的</a:t>
            </a:r>
            <a:r>
              <a:rPr lang="en-US" altLang="zh-CN" sz="2400" dirty="0" err="1"/>
              <a:t>sure_foreground</a:t>
            </a:r>
            <a:r>
              <a:rPr lang="zh-CN" altLang="en-US" sz="2400" dirty="0"/>
              <a:t>标记为</a:t>
            </a:r>
            <a:r>
              <a:rPr lang="en-US" altLang="zh-CN" sz="2400" dirty="0"/>
              <a:t>1</a:t>
            </a:r>
            <a:r>
              <a:rPr lang="zh-CN" altLang="en-US" sz="2400" dirty="0"/>
              <a:t>像素。然后直接在</a:t>
            </a:r>
            <a:r>
              <a:rPr lang="en-US" altLang="zh-CN" sz="2400" dirty="0"/>
              <a:t>mask</a:t>
            </a:r>
            <a:r>
              <a:rPr lang="zh-CN" altLang="en-US" sz="2400" dirty="0"/>
              <a:t>模式下应用</a:t>
            </a:r>
            <a:r>
              <a:rPr lang="en-US" altLang="zh-CN" sz="2400" dirty="0" err="1"/>
              <a:t>grabCut</a:t>
            </a:r>
            <a:r>
              <a:rPr lang="zh-CN" altLang="en-US" sz="2400" dirty="0"/>
              <a:t>功能。</a:t>
            </a:r>
            <a:endParaRPr lang="zh-CN" altLang="en-US" sz="2400" dirty="0"/>
          </a:p>
        </p:txBody>
      </p:sp>
    </p:spTree>
    <p:extLst>
      <p:ext uri="{BB962C8B-B14F-4D97-AF65-F5344CB8AC3E}">
        <p14:creationId xmlns:p14="http://schemas.microsoft.com/office/powerpoint/2010/main" val="120955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绘制直方图</a:t>
            </a:r>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有两种</a:t>
            </a:r>
            <a:r>
              <a:rPr lang="zh-CN" altLang="en-US" sz="2400" dirty="0" smtClean="0"/>
              <a:t>方法 </a:t>
            </a:r>
            <a:r>
              <a:rPr lang="en-US" altLang="zh-CN" sz="2400" dirty="0"/>
              <a:t>1. </a:t>
            </a:r>
            <a:r>
              <a:rPr lang="zh-CN" altLang="en-US" sz="2400" dirty="0"/>
              <a:t>简短的方法：使用</a:t>
            </a:r>
            <a:r>
              <a:rPr lang="en-US" altLang="zh-CN" sz="2400" dirty="0" err="1"/>
              <a:t>Matplotlib</a:t>
            </a:r>
            <a:r>
              <a:rPr lang="zh-CN" altLang="en-US" sz="2400" dirty="0"/>
              <a:t>绘图</a:t>
            </a:r>
            <a:r>
              <a:rPr lang="zh-CN" altLang="en-US" sz="2400" dirty="0" smtClean="0"/>
              <a:t>功能； </a:t>
            </a:r>
            <a:r>
              <a:rPr lang="en-US" altLang="zh-CN" sz="2400" dirty="0"/>
              <a:t>2. </a:t>
            </a:r>
            <a:r>
              <a:rPr lang="zh-CN" altLang="en-US" sz="2400" dirty="0"/>
              <a:t>稍长的方法：使用</a:t>
            </a:r>
            <a:r>
              <a:rPr lang="en-US" altLang="zh-CN" sz="2400" dirty="0" err="1"/>
              <a:t>OpenCV</a:t>
            </a:r>
            <a:r>
              <a:rPr lang="zh-CN" altLang="en-US" sz="2400" dirty="0"/>
              <a:t>绘图</a:t>
            </a:r>
            <a:r>
              <a:rPr lang="zh-CN" altLang="en-US" sz="2400" dirty="0" smtClean="0"/>
              <a:t>功能。</a:t>
            </a:r>
            <a:endParaRPr lang="en-US" altLang="zh-CN" sz="2400" dirty="0" smtClean="0"/>
          </a:p>
          <a:p>
            <a:pPr algn="just">
              <a:buFont typeface="Wingdings" panose="05000000000000000000" pitchFamily="2" charset="2"/>
              <a:buChar char="Ø"/>
            </a:pPr>
            <a:endParaRPr lang="en-US" altLang="zh-CN" sz="2400" dirty="0"/>
          </a:p>
          <a:p>
            <a:pPr marL="0" indent="0" algn="just">
              <a:buNone/>
            </a:pPr>
            <a:r>
              <a:rPr lang="en-US" altLang="zh-CN" sz="2400" b="1" dirty="0"/>
              <a:t>1. </a:t>
            </a:r>
            <a:r>
              <a:rPr lang="zh-CN" altLang="en-US" sz="2400" b="1" dirty="0"/>
              <a:t>使用</a:t>
            </a:r>
            <a:r>
              <a:rPr lang="en-US" altLang="zh-CN" sz="2400" b="1" dirty="0" err="1" smtClean="0"/>
              <a:t>Matplotlib</a:t>
            </a:r>
            <a:endParaRPr lang="en-US" altLang="zh-CN" sz="2400" b="1" dirty="0" smtClean="0"/>
          </a:p>
          <a:p>
            <a:pPr algn="just">
              <a:buFont typeface="Wingdings" panose="05000000000000000000" pitchFamily="2" charset="2"/>
              <a:buChar char="ü"/>
            </a:pPr>
            <a:r>
              <a:rPr lang="en-US" altLang="zh-CN" sz="2200" dirty="0" err="1"/>
              <a:t>Matplotlib</a:t>
            </a:r>
            <a:r>
              <a:rPr lang="zh-CN" altLang="en-US" sz="2200" dirty="0"/>
              <a:t>带有直方图绘图功能：</a:t>
            </a:r>
            <a:r>
              <a:rPr lang="en-US" altLang="zh-CN" sz="2200" dirty="0" err="1"/>
              <a:t>matplotlib.pyplot.hist</a:t>
            </a:r>
            <a:r>
              <a:rPr lang="en-US" altLang="zh-CN" sz="2200" dirty="0"/>
              <a:t>() </a:t>
            </a:r>
            <a:r>
              <a:rPr lang="zh-CN" altLang="en-US" sz="2200" dirty="0"/>
              <a:t>它直接找到直方图并将其绘制。您无需</a:t>
            </a:r>
            <a:r>
              <a:rPr lang="zh-CN" altLang="en-US" sz="2200" dirty="0" smtClean="0"/>
              <a:t>使用</a:t>
            </a:r>
            <a:r>
              <a:rPr lang="en-US" altLang="zh-CN" sz="2200" dirty="0" err="1" smtClean="0"/>
              <a:t>calcHist</a:t>
            </a:r>
            <a:r>
              <a:rPr lang="en-US" altLang="zh-CN" sz="2200" dirty="0" smtClean="0"/>
              <a:t>()</a:t>
            </a:r>
            <a:r>
              <a:rPr lang="zh-CN" altLang="en-US" sz="2200" dirty="0"/>
              <a:t>或</a:t>
            </a:r>
            <a:r>
              <a:rPr lang="en-US" altLang="zh-CN" sz="2200" dirty="0" err="1"/>
              <a:t>np.histogram</a:t>
            </a:r>
            <a:r>
              <a:rPr lang="en-US" altLang="zh-CN" sz="2200" dirty="0"/>
              <a:t>()</a:t>
            </a:r>
            <a:r>
              <a:rPr lang="zh-CN" altLang="en-US" sz="2200" dirty="0"/>
              <a:t>函数来查找直方图。请参见下面的代码：</a:t>
            </a:r>
          </a:p>
        </p:txBody>
      </p:sp>
    </p:spTree>
    <p:extLst>
      <p:ext uri="{BB962C8B-B14F-4D97-AF65-F5344CB8AC3E}">
        <p14:creationId xmlns:p14="http://schemas.microsoft.com/office/powerpoint/2010/main" val="3296126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你将得到如下的结果：</a:t>
            </a:r>
          </a:p>
        </p:txBody>
      </p:sp>
      <p:pic>
        <p:nvPicPr>
          <p:cNvPr id="4" name="图片 3"/>
          <p:cNvPicPr>
            <a:picLocks noChangeAspect="1"/>
          </p:cNvPicPr>
          <p:nvPr/>
        </p:nvPicPr>
        <p:blipFill>
          <a:blip r:embed="rId2"/>
          <a:stretch>
            <a:fillRect/>
          </a:stretch>
        </p:blipFill>
        <p:spPr>
          <a:xfrm>
            <a:off x="2589212" y="483543"/>
            <a:ext cx="5914286" cy="147619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12" y="2760787"/>
            <a:ext cx="6527556" cy="3756971"/>
          </a:xfrm>
          <a:prstGeom prst="rect">
            <a:avLst/>
          </a:prstGeom>
        </p:spPr>
      </p:pic>
    </p:spTree>
    <p:extLst>
      <p:ext uri="{BB962C8B-B14F-4D97-AF65-F5344CB8AC3E}">
        <p14:creationId xmlns:p14="http://schemas.microsoft.com/office/powerpoint/2010/main" val="1977803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或者，您可以使用</a:t>
            </a:r>
            <a:r>
              <a:rPr lang="en-US" altLang="zh-CN" sz="2400" dirty="0" err="1"/>
              <a:t>matplotlib</a:t>
            </a:r>
            <a:r>
              <a:rPr lang="zh-CN" altLang="en-US" sz="2400" dirty="0"/>
              <a:t>的法线图，这对于</a:t>
            </a:r>
            <a:r>
              <a:rPr lang="en-US" altLang="zh-CN" sz="2400" dirty="0"/>
              <a:t>BGR</a:t>
            </a:r>
            <a:r>
              <a:rPr lang="zh-CN" altLang="en-US" sz="2400" dirty="0"/>
              <a:t>图是很好的。为此，您需要首先找到直方图数据。试试下面的代码：</a:t>
            </a:r>
          </a:p>
        </p:txBody>
      </p:sp>
      <p:pic>
        <p:nvPicPr>
          <p:cNvPr id="5" name="图片 4"/>
          <p:cNvPicPr>
            <a:picLocks noChangeAspect="1"/>
          </p:cNvPicPr>
          <p:nvPr/>
        </p:nvPicPr>
        <p:blipFill>
          <a:blip r:embed="rId2"/>
          <a:stretch>
            <a:fillRect/>
          </a:stretch>
        </p:blipFill>
        <p:spPr>
          <a:xfrm>
            <a:off x="2948782" y="3181047"/>
            <a:ext cx="6857143" cy="2771429"/>
          </a:xfrm>
          <a:prstGeom prst="rect">
            <a:avLst/>
          </a:prstGeom>
        </p:spPr>
      </p:pic>
    </p:spTree>
    <p:extLst>
      <p:ext uri="{BB962C8B-B14F-4D97-AF65-F5344CB8AC3E}">
        <p14:creationId xmlns:p14="http://schemas.microsoft.com/office/powerpoint/2010/main" val="760925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结果：</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349" y="1905000"/>
            <a:ext cx="5845737" cy="4481732"/>
          </a:xfrm>
          <a:prstGeom prst="rect">
            <a:avLst/>
          </a:prstGeom>
        </p:spPr>
      </p:pic>
    </p:spTree>
    <p:extLst>
      <p:ext uri="{BB962C8B-B14F-4D97-AF65-F5344CB8AC3E}">
        <p14:creationId xmlns:p14="http://schemas.microsoft.com/office/powerpoint/2010/main" val="23522069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lgn="just">
              <a:buNone/>
            </a:pPr>
            <a:r>
              <a:rPr lang="en-US" altLang="zh-CN" sz="2400" b="1" dirty="0"/>
              <a:t>2. </a:t>
            </a:r>
            <a:r>
              <a:rPr lang="zh-CN" altLang="en-US" sz="2400" b="1" dirty="0"/>
              <a:t>使用 </a:t>
            </a:r>
            <a:r>
              <a:rPr lang="en-US" altLang="zh-CN" sz="2400" b="1" dirty="0" err="1" smtClean="0"/>
              <a:t>OpenCV</a:t>
            </a:r>
            <a:endParaRPr lang="en-US" altLang="zh-CN" sz="2400" b="1" dirty="0" smtClean="0"/>
          </a:p>
          <a:p>
            <a:pPr algn="just">
              <a:buFont typeface="Wingdings" panose="05000000000000000000" pitchFamily="2" charset="2"/>
              <a:buChar char="Ø"/>
            </a:pPr>
            <a:r>
              <a:rPr lang="zh-CN" altLang="en-US" sz="2400" dirty="0" smtClean="0"/>
              <a:t>在</a:t>
            </a:r>
            <a:r>
              <a:rPr lang="zh-CN" altLang="en-US" sz="2400" dirty="0"/>
              <a:t>这里您可以调整直方图的值及其</a:t>
            </a:r>
            <a:r>
              <a:rPr lang="en-US" altLang="zh-CN" sz="2400" dirty="0"/>
              <a:t>bin</a:t>
            </a:r>
            <a:r>
              <a:rPr lang="zh-CN" altLang="en-US" sz="2400" dirty="0"/>
              <a:t>值，使其看起来像</a:t>
            </a:r>
            <a:r>
              <a:rPr lang="en-US" altLang="zh-CN" sz="2400" dirty="0"/>
              <a:t>x</a:t>
            </a:r>
            <a:r>
              <a:rPr lang="zh-CN" altLang="en-US" sz="2400" dirty="0"/>
              <a:t>，</a:t>
            </a:r>
            <a:r>
              <a:rPr lang="en-US" altLang="zh-CN" sz="2400" dirty="0"/>
              <a:t>y</a:t>
            </a:r>
            <a:r>
              <a:rPr lang="zh-CN" altLang="en-US" sz="2400" dirty="0"/>
              <a:t>坐标，以便您可以</a:t>
            </a:r>
            <a:r>
              <a:rPr lang="zh-CN" altLang="en-US" sz="2400" dirty="0" smtClean="0"/>
              <a:t>使用</a:t>
            </a:r>
            <a:r>
              <a:rPr lang="en-US" altLang="zh-CN" sz="2400" dirty="0" err="1" smtClean="0"/>
              <a:t>cv.line</a:t>
            </a:r>
            <a:r>
              <a:rPr lang="en-US" altLang="zh-CN" sz="2400" dirty="0" smtClean="0"/>
              <a:t>()</a:t>
            </a:r>
            <a:r>
              <a:rPr lang="zh-CN" altLang="en-US" sz="2400" dirty="0"/>
              <a:t>或</a:t>
            </a:r>
            <a:r>
              <a:rPr lang="en-US" altLang="zh-CN" sz="2400" dirty="0" err="1"/>
              <a:t>cv.polyline</a:t>
            </a:r>
            <a:r>
              <a:rPr lang="en-US" altLang="zh-CN" sz="2400" dirty="0"/>
              <a:t>()</a:t>
            </a:r>
            <a:r>
              <a:rPr lang="zh-CN" altLang="en-US" sz="2400" dirty="0"/>
              <a:t>函数绘制它以生成与上述相同的图像。</a:t>
            </a:r>
            <a:r>
              <a:rPr lang="en-US" altLang="zh-CN" sz="2400" dirty="0"/>
              <a:t>OpenCV-Python2</a:t>
            </a:r>
            <a:r>
              <a:rPr lang="zh-CN" altLang="en-US" sz="2400" dirty="0"/>
              <a:t>官方示例已经提供了此功能。检查示例</a:t>
            </a:r>
            <a:r>
              <a:rPr lang="en-US" altLang="zh-CN" sz="2400" dirty="0"/>
              <a:t>/python/hist.py</a:t>
            </a:r>
            <a:r>
              <a:rPr lang="zh-CN" altLang="en-US" sz="2400" dirty="0"/>
              <a:t>中的代码</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b="1" dirty="0"/>
              <a:t>掩码的应用</a:t>
            </a:r>
          </a:p>
          <a:p>
            <a:pPr algn="just">
              <a:buFont typeface="Wingdings" panose="05000000000000000000" pitchFamily="2" charset="2"/>
              <a:buChar char="Ø"/>
            </a:pPr>
            <a:endParaRPr lang="zh-CN" altLang="en-US" sz="2400" dirty="0"/>
          </a:p>
        </p:txBody>
      </p:sp>
    </p:spTree>
    <p:extLst>
      <p:ext uri="{BB962C8B-B14F-4D97-AF65-F5344CB8AC3E}">
        <p14:creationId xmlns:p14="http://schemas.microsoft.com/office/powerpoint/2010/main" val="490875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3790" y="1261404"/>
            <a:ext cx="8915400" cy="3777622"/>
          </a:xfrm>
        </p:spPr>
        <p:txBody>
          <a:bodyPr>
            <a:normAutofit/>
          </a:bodyPr>
          <a:lstStyle/>
          <a:p>
            <a:pPr algn="just">
              <a:buFont typeface="Wingdings" panose="05000000000000000000" pitchFamily="2" charset="2"/>
              <a:buChar char="ü"/>
            </a:pPr>
            <a:r>
              <a:rPr lang="zh-CN" altLang="en-US" sz="2200" dirty="0"/>
              <a:t>我们使用了</a:t>
            </a:r>
            <a:r>
              <a:rPr lang="en-US" altLang="zh-CN" sz="2200" dirty="0" err="1"/>
              <a:t>cv.calcHist</a:t>
            </a:r>
            <a:r>
              <a:rPr lang="en-US" altLang="zh-CN" sz="2200" dirty="0"/>
              <a:t>()</a:t>
            </a:r>
            <a:r>
              <a:rPr lang="zh-CN" altLang="en-US" sz="2200" dirty="0"/>
              <a:t>来查找整个图像的直方图。如果你想找到图像某些区域的直方图呢</a:t>
            </a:r>
            <a:r>
              <a:rPr lang="en-US" altLang="zh-CN" sz="2200" dirty="0"/>
              <a:t>?</a:t>
            </a:r>
            <a:r>
              <a:rPr lang="zh-CN" altLang="en-US" sz="2200" dirty="0"/>
              <a:t>只需创建一个掩码图像，在你要找到直方图为白色，否则黑色。然后把这个作为掩码传递。</a:t>
            </a:r>
          </a:p>
        </p:txBody>
      </p:sp>
      <p:pic>
        <p:nvPicPr>
          <p:cNvPr id="4" name="图片 3"/>
          <p:cNvPicPr>
            <a:picLocks noChangeAspect="1"/>
          </p:cNvPicPr>
          <p:nvPr/>
        </p:nvPicPr>
        <p:blipFill>
          <a:blip r:embed="rId2"/>
          <a:stretch>
            <a:fillRect/>
          </a:stretch>
        </p:blipFill>
        <p:spPr>
          <a:xfrm>
            <a:off x="2490738" y="2535824"/>
            <a:ext cx="7485714" cy="4190476"/>
          </a:xfrm>
          <a:prstGeom prst="rect">
            <a:avLst/>
          </a:prstGeom>
        </p:spPr>
      </p:pic>
    </p:spTree>
    <p:extLst>
      <p:ext uri="{BB962C8B-B14F-4D97-AF65-F5344CB8AC3E}">
        <p14:creationId xmlns:p14="http://schemas.microsoft.com/office/powerpoint/2010/main" val="1354799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03279" y="1289538"/>
            <a:ext cx="8915400" cy="3777622"/>
          </a:xfrm>
        </p:spPr>
        <p:txBody>
          <a:bodyPr>
            <a:normAutofit/>
          </a:bodyPr>
          <a:lstStyle/>
          <a:p>
            <a:pPr>
              <a:buFont typeface="Wingdings" panose="05000000000000000000" pitchFamily="2" charset="2"/>
              <a:buChar char="Ø"/>
            </a:pPr>
            <a:r>
              <a:rPr lang="zh-CN" altLang="en-US" sz="2400" dirty="0"/>
              <a:t>查看结果。在直方图中，蓝线表示完整图像的直方图，绿线表示掩码区域的直方图。</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192" y="2379792"/>
            <a:ext cx="6583520" cy="4147618"/>
          </a:xfrm>
          <a:prstGeom prst="rect">
            <a:avLst/>
          </a:prstGeom>
        </p:spPr>
      </p:pic>
    </p:spTree>
    <p:extLst>
      <p:ext uri="{BB962C8B-B14F-4D97-AF65-F5344CB8AC3E}">
        <p14:creationId xmlns:p14="http://schemas.microsoft.com/office/powerpoint/2010/main" val="1675669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sz="2400" b="1" dirty="0">
                <a:solidFill>
                  <a:schemeClr val="tx1"/>
                </a:solidFill>
              </a:rPr>
              <a:t>附加资源</a:t>
            </a:r>
          </a:p>
          <a:p>
            <a:pPr>
              <a:buFont typeface="Wingdings" panose="05000000000000000000" pitchFamily="2" charset="2"/>
              <a:buChar char="ü"/>
            </a:pPr>
            <a:r>
              <a:rPr lang="en-US" altLang="zh-CN" sz="2400" dirty="0">
                <a:solidFill>
                  <a:schemeClr val="tx1"/>
                </a:solidFill>
              </a:rPr>
              <a:t>Cambridge in Color website</a:t>
            </a:r>
            <a:r>
              <a:rPr lang="zh-CN" altLang="en-US" sz="2400" dirty="0">
                <a:solidFill>
                  <a:schemeClr val="tx1"/>
                </a:solidFill>
              </a:rPr>
              <a:t>：</a:t>
            </a:r>
            <a:r>
              <a:rPr lang="en-US" altLang="zh-CN" sz="2400" dirty="0">
                <a:solidFill>
                  <a:schemeClr val="tx1"/>
                </a:solidFill>
                <a:hlinkClick r:id="rId2"/>
              </a:rPr>
              <a:t>http://www.cambridgeincolour.com/tutorials/histograms1.htm</a:t>
            </a:r>
            <a:endParaRPr lang="en-US" altLang="zh-CN" sz="2400" dirty="0">
              <a:solidFill>
                <a:schemeClr val="tx1"/>
              </a:solidFill>
            </a:endParaRPr>
          </a:p>
          <a:p>
            <a:endParaRPr lang="zh-CN" altLang="en-US" dirty="0"/>
          </a:p>
        </p:txBody>
      </p:sp>
    </p:spTree>
    <p:extLst>
      <p:ext uri="{BB962C8B-B14F-4D97-AF65-F5344CB8AC3E}">
        <p14:creationId xmlns:p14="http://schemas.microsoft.com/office/powerpoint/2010/main" val="942122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solidFill>
                  <a:schemeClr val="accent1">
                    <a:lumMod val="75000"/>
                  </a:schemeClr>
                </a:solidFill>
              </a:rPr>
              <a:t>4.1 </a:t>
            </a:r>
            <a:r>
              <a:rPr lang="zh-CN" altLang="en-US" sz="4000" b="1" dirty="0" smtClean="0">
                <a:solidFill>
                  <a:schemeClr val="accent1">
                    <a:lumMod val="75000"/>
                  </a:schemeClr>
                </a:solidFill>
              </a:rPr>
              <a:t>直方图</a:t>
            </a:r>
            <a:r>
              <a:rPr lang="en-US" altLang="zh-CN" sz="4000" b="1" dirty="0" smtClean="0">
                <a:solidFill>
                  <a:schemeClr val="accent1">
                    <a:lumMod val="75000"/>
                  </a:schemeClr>
                </a:solidFill>
              </a:rPr>
              <a:t>1—</a:t>
            </a:r>
            <a:r>
              <a:rPr lang="zh-CN" altLang="en-US" sz="4000" b="1" dirty="0" smtClean="0">
                <a:solidFill>
                  <a:schemeClr val="accent1">
                    <a:lumMod val="75000"/>
                  </a:schemeClr>
                </a:solidFill>
              </a:rPr>
              <a:t>查找、绘制</a:t>
            </a:r>
            <a:r>
              <a:rPr lang="zh-CN" altLang="en-US" sz="4000" b="1" dirty="0">
                <a:solidFill>
                  <a:schemeClr val="accent1">
                    <a:lumMod val="75000"/>
                  </a:schemeClr>
                </a:solidFill>
              </a:rPr>
              <a:t>和分析</a:t>
            </a:r>
            <a:endParaRPr lang="zh-CN" altLang="en-US" sz="4000" dirty="0"/>
          </a:p>
        </p:txBody>
      </p:sp>
      <p:sp>
        <p:nvSpPr>
          <p:cNvPr id="3" name="内容占位符 2"/>
          <p:cNvSpPr>
            <a:spLocks noGrp="1"/>
          </p:cNvSpPr>
          <p:nvPr>
            <p:ph idx="1"/>
          </p:nvPr>
        </p:nvSpPr>
        <p:spPr>
          <a:xfrm>
            <a:off x="2589212" y="2133600"/>
            <a:ext cx="8915400" cy="4168726"/>
          </a:xfrm>
        </p:spPr>
        <p:txBody>
          <a:bodyPr>
            <a:normAutofit/>
          </a:bodyPr>
          <a:lstStyle/>
          <a:p>
            <a:pPr>
              <a:buFont typeface="Wingdings" panose="05000000000000000000" pitchFamily="2" charset="2"/>
              <a:buChar char="p"/>
            </a:pPr>
            <a:r>
              <a:rPr lang="zh-CN" altLang="en-US" sz="2800" b="1" dirty="0"/>
              <a:t>目标</a:t>
            </a:r>
          </a:p>
          <a:p>
            <a:pPr algn="just">
              <a:buFont typeface="Wingdings" panose="05000000000000000000" pitchFamily="2" charset="2"/>
              <a:buChar char="Ø"/>
            </a:pPr>
            <a:r>
              <a:rPr lang="zh-CN" altLang="en-US" sz="2400" dirty="0"/>
              <a:t>学会 </a:t>
            </a:r>
            <a:r>
              <a:rPr lang="en-US" altLang="zh-CN" sz="2400" dirty="0"/>
              <a:t>- </a:t>
            </a:r>
            <a:r>
              <a:rPr lang="zh-CN" altLang="en-US" sz="2400" dirty="0"/>
              <a:t>使用</a:t>
            </a:r>
            <a:r>
              <a:rPr lang="en-US" altLang="zh-CN" sz="2400" dirty="0" err="1"/>
              <a:t>OpenCV</a:t>
            </a:r>
            <a:r>
              <a:rPr lang="zh-CN" altLang="en-US" sz="2400" dirty="0"/>
              <a:t>和</a:t>
            </a:r>
            <a:r>
              <a:rPr lang="en-US" altLang="zh-CN" sz="2400" dirty="0" err="1"/>
              <a:t>Numpy</a:t>
            </a:r>
            <a:r>
              <a:rPr lang="zh-CN" altLang="en-US" sz="2400" dirty="0"/>
              <a:t>函数查找直方图 </a:t>
            </a:r>
            <a:r>
              <a:rPr lang="en-US" altLang="zh-CN" sz="2400" dirty="0"/>
              <a:t>- </a:t>
            </a:r>
            <a:r>
              <a:rPr lang="zh-CN" altLang="en-US" sz="2400" dirty="0"/>
              <a:t>使用</a:t>
            </a:r>
            <a:r>
              <a:rPr lang="en-US" altLang="zh-CN" sz="2400" dirty="0" err="1"/>
              <a:t>OpenCV</a:t>
            </a:r>
            <a:r>
              <a:rPr lang="zh-CN" altLang="en-US" sz="2400" dirty="0"/>
              <a:t>和</a:t>
            </a:r>
            <a:r>
              <a:rPr lang="en-US" altLang="zh-CN" sz="2400" dirty="0" err="1"/>
              <a:t>Matplotlib</a:t>
            </a:r>
            <a:r>
              <a:rPr lang="zh-CN" altLang="en-US" sz="2400" dirty="0"/>
              <a:t>函数绘制直方图 </a:t>
            </a:r>
            <a:r>
              <a:rPr lang="en-US" altLang="zh-CN" sz="2400" dirty="0"/>
              <a:t>- </a:t>
            </a:r>
            <a:r>
              <a:rPr lang="zh-CN" altLang="en-US" sz="2400" dirty="0"/>
              <a:t>你将看到以下函数：</a:t>
            </a:r>
            <a:r>
              <a:rPr lang="en-US" altLang="zh-CN" sz="2400" b="1" dirty="0" err="1"/>
              <a:t>cv.calcHist</a:t>
            </a:r>
            <a:r>
              <a:rPr lang="en-US" altLang="zh-CN" sz="2400" dirty="0"/>
              <a:t>()</a:t>
            </a:r>
            <a:r>
              <a:rPr lang="zh-CN" altLang="en-US" sz="2400" dirty="0"/>
              <a:t>，</a:t>
            </a:r>
            <a:r>
              <a:rPr lang="en-US" altLang="zh-CN" sz="2400" b="1" dirty="0" err="1"/>
              <a:t>np.histogram</a:t>
            </a:r>
            <a:r>
              <a:rPr lang="en-US" altLang="zh-CN" sz="2400" dirty="0"/>
              <a:t>()</a:t>
            </a:r>
            <a:r>
              <a:rPr lang="zh-CN" altLang="en-US" sz="2400" dirty="0"/>
              <a:t>等</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buFont typeface="Wingdings" panose="05000000000000000000" pitchFamily="2" charset="2"/>
              <a:buChar char="p"/>
            </a:pPr>
            <a:r>
              <a:rPr lang="zh-CN" altLang="en-US" sz="2800" b="1" dirty="0"/>
              <a:t>理论</a:t>
            </a:r>
          </a:p>
          <a:p>
            <a:pPr algn="just">
              <a:buFont typeface="Wingdings" panose="05000000000000000000" pitchFamily="2" charset="2"/>
              <a:buChar char="Ø"/>
            </a:pPr>
            <a:r>
              <a:rPr lang="zh-CN" altLang="en-US" sz="2400" dirty="0"/>
              <a:t>那么直方图是什么？您可以将直方图视为图形或绘图，从而可以总体了解图像的强度分布。它是在</a:t>
            </a:r>
            <a:r>
              <a:rPr lang="en-US" altLang="zh-CN" sz="2400" dirty="0"/>
              <a:t>X</a:t>
            </a:r>
            <a:r>
              <a:rPr lang="zh-CN" altLang="en-US" sz="2400" dirty="0"/>
              <a:t>轴上具有像素值（不总是从</a:t>
            </a:r>
            <a:r>
              <a:rPr lang="en-US" altLang="zh-CN" sz="2400" dirty="0"/>
              <a:t>0</a:t>
            </a:r>
            <a:r>
              <a:rPr lang="zh-CN" altLang="en-US" sz="2400" dirty="0"/>
              <a:t>到</a:t>
            </a:r>
            <a:r>
              <a:rPr lang="en-US" altLang="zh-CN" sz="2400" dirty="0"/>
              <a:t>255</a:t>
            </a:r>
            <a:r>
              <a:rPr lang="zh-CN" altLang="en-US" sz="2400" dirty="0"/>
              <a:t>的范围），在</a:t>
            </a:r>
            <a:r>
              <a:rPr lang="en-US" altLang="zh-CN" sz="2400" dirty="0"/>
              <a:t>Y</a:t>
            </a:r>
            <a:r>
              <a:rPr lang="zh-CN" altLang="en-US" sz="2400" dirty="0"/>
              <a:t>轴上具有图像中相应像素数的图。</a:t>
            </a:r>
          </a:p>
          <a:p>
            <a:pPr algn="just">
              <a:buFont typeface="Wingdings" panose="05000000000000000000" pitchFamily="2" charset="2"/>
              <a:buChar char="Ø"/>
            </a:pPr>
            <a:endParaRPr lang="zh-CN" altLang="en-US" sz="2400" dirty="0"/>
          </a:p>
          <a:p>
            <a:endParaRPr lang="zh-CN" altLang="en-US" dirty="0"/>
          </a:p>
        </p:txBody>
      </p:sp>
    </p:spTree>
    <p:extLst>
      <p:ext uri="{BB962C8B-B14F-4D97-AF65-F5344CB8AC3E}">
        <p14:creationId xmlns:p14="http://schemas.microsoft.com/office/powerpoint/2010/main" val="44252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accent1">
                    <a:lumMod val="75000"/>
                  </a:schemeClr>
                </a:solidFill>
              </a:rPr>
              <a:t>4.2 </a:t>
            </a:r>
            <a:r>
              <a:rPr lang="zh-CN" altLang="en-US" b="1" dirty="0" smtClean="0">
                <a:solidFill>
                  <a:schemeClr val="accent1">
                    <a:lumMod val="75000"/>
                  </a:schemeClr>
                </a:solidFill>
              </a:rPr>
              <a:t>直方图</a:t>
            </a:r>
            <a:r>
              <a:rPr lang="en-US" altLang="zh-CN" b="1" dirty="0" smtClean="0">
                <a:solidFill>
                  <a:schemeClr val="accent1">
                    <a:lumMod val="75000"/>
                  </a:schemeClr>
                </a:solidFill>
              </a:rPr>
              <a:t>2—</a:t>
            </a:r>
            <a:r>
              <a:rPr lang="zh-CN" altLang="en-US" b="1" dirty="0" smtClean="0">
                <a:solidFill>
                  <a:schemeClr val="accent1">
                    <a:lumMod val="75000"/>
                  </a:schemeClr>
                </a:solidFill>
              </a:rPr>
              <a:t>直方图均衡</a:t>
            </a:r>
            <a:endParaRPr lang="zh-CN" altLang="en-US" dirty="0"/>
          </a:p>
        </p:txBody>
      </p:sp>
      <p:sp>
        <p:nvSpPr>
          <p:cNvPr id="3" name="内容占位符 2"/>
          <p:cNvSpPr>
            <a:spLocks noGrp="1"/>
          </p:cNvSpPr>
          <p:nvPr>
            <p:ph idx="1"/>
          </p:nvPr>
        </p:nvSpPr>
        <p:spPr>
          <a:xfrm>
            <a:off x="2589212" y="2133599"/>
            <a:ext cx="8915400" cy="4436013"/>
          </a:xfrm>
        </p:spPr>
        <p:txBody>
          <a:bodyPr>
            <a:normAutofit/>
          </a:bodyPr>
          <a:lstStyle/>
          <a:p>
            <a:pPr>
              <a:buFont typeface="Wingdings" panose="05000000000000000000" pitchFamily="2" charset="2"/>
              <a:buChar char="p"/>
            </a:pPr>
            <a:r>
              <a:rPr lang="zh-CN" altLang="en-US" sz="2800" b="1" dirty="0"/>
              <a:t>目标</a:t>
            </a:r>
          </a:p>
          <a:p>
            <a:pPr>
              <a:buFont typeface="Wingdings" panose="05000000000000000000" pitchFamily="2" charset="2"/>
              <a:buChar char="Ø"/>
            </a:pPr>
            <a:r>
              <a:rPr lang="zh-CN" altLang="en-US" sz="2400" dirty="0"/>
              <a:t>在本节中</a:t>
            </a:r>
            <a:r>
              <a:rPr lang="en-US" altLang="zh-CN" sz="2400" dirty="0"/>
              <a:t>, - </a:t>
            </a:r>
            <a:r>
              <a:rPr lang="zh-CN" altLang="en-US" sz="2400" dirty="0"/>
              <a:t>我们将学习直方图均衡化的概念</a:t>
            </a:r>
            <a:r>
              <a:rPr lang="en-US" altLang="zh-CN" sz="2400" dirty="0"/>
              <a:t>,</a:t>
            </a:r>
            <a:r>
              <a:rPr lang="zh-CN" altLang="en-US" sz="2400" dirty="0"/>
              <a:t>并利用它来提高图像的对比度</a:t>
            </a:r>
            <a:r>
              <a:rPr lang="zh-CN" altLang="en-US" sz="2400" dirty="0" smtClean="0"/>
              <a:t>。</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p"/>
            </a:pPr>
            <a:r>
              <a:rPr lang="zh-CN" altLang="en-US" sz="2800" b="1" dirty="0"/>
              <a:t>理论</a:t>
            </a:r>
          </a:p>
          <a:p>
            <a:pPr algn="just">
              <a:buFont typeface="Wingdings" panose="05000000000000000000" pitchFamily="2" charset="2"/>
              <a:buChar char="Ø"/>
            </a:pPr>
            <a:r>
              <a:rPr lang="zh-CN" altLang="en-US" sz="2400" dirty="0"/>
              <a:t>考虑这样一个图像，它的像素值仅局限于某个特定的值范围。例如，较亮的图像将把所有像素限制在高值上。但是一幅好的图像会有来自图像所有区域的像素。因此，您需要将这个直方图拉伸到两端</a:t>
            </a:r>
            <a:r>
              <a:rPr lang="en-US" altLang="zh-CN" sz="2400" dirty="0"/>
              <a:t>(</a:t>
            </a:r>
            <a:r>
              <a:rPr lang="zh-CN" altLang="en-US" sz="2400" dirty="0"/>
              <a:t>如下图所示，来自</a:t>
            </a:r>
            <a:r>
              <a:rPr lang="en-US" altLang="zh-CN" sz="2400" dirty="0" err="1"/>
              <a:t>wikipedia</a:t>
            </a:r>
            <a:r>
              <a:rPr lang="en-US" altLang="zh-CN" sz="2400" dirty="0"/>
              <a:t>)</a:t>
            </a:r>
            <a:r>
              <a:rPr lang="zh-CN" altLang="en-US" sz="2400" dirty="0"/>
              <a:t>，这就是直方图均衡化的作用</a:t>
            </a:r>
            <a:r>
              <a:rPr lang="en-US" altLang="zh-CN" sz="2400" dirty="0"/>
              <a:t>(</a:t>
            </a:r>
            <a:r>
              <a:rPr lang="zh-CN" altLang="en-US" sz="2400" dirty="0"/>
              <a:t>简单来说</a:t>
            </a:r>
            <a:r>
              <a:rPr lang="en-US" altLang="zh-CN" sz="2400" dirty="0"/>
              <a:t>)</a:t>
            </a:r>
            <a:r>
              <a:rPr lang="zh-CN" altLang="en-US" sz="2400" dirty="0"/>
              <a:t>。这通常会提高图像的对比度。</a:t>
            </a:r>
          </a:p>
        </p:txBody>
      </p:sp>
    </p:spTree>
    <p:extLst>
      <p:ext uri="{BB962C8B-B14F-4D97-AF65-F5344CB8AC3E}">
        <p14:creationId xmlns:p14="http://schemas.microsoft.com/office/powerpoint/2010/main" val="4046437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2925" y="3038441"/>
            <a:ext cx="6858000" cy="3333750"/>
          </a:xfrm>
        </p:spPr>
      </p:pic>
      <p:pic>
        <p:nvPicPr>
          <p:cNvPr id="6" name="图片 5"/>
          <p:cNvPicPr>
            <a:picLocks noChangeAspect="1"/>
          </p:cNvPicPr>
          <p:nvPr/>
        </p:nvPicPr>
        <p:blipFill>
          <a:blip r:embed="rId4"/>
          <a:stretch>
            <a:fillRect/>
          </a:stretch>
        </p:blipFill>
        <p:spPr>
          <a:xfrm>
            <a:off x="4336929" y="624110"/>
            <a:ext cx="4300634" cy="2104842"/>
          </a:xfrm>
          <a:prstGeom prst="rect">
            <a:avLst/>
          </a:prstGeom>
        </p:spPr>
      </p:pic>
    </p:spTree>
    <p:extLst>
      <p:ext uri="{BB962C8B-B14F-4D97-AF65-F5344CB8AC3E}">
        <p14:creationId xmlns:p14="http://schemas.microsoft.com/office/powerpoint/2010/main" val="12708987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3545" y="2045676"/>
            <a:ext cx="8168414" cy="3975295"/>
          </a:xfrm>
        </p:spPr>
      </p:pic>
    </p:spTree>
    <p:extLst>
      <p:ext uri="{BB962C8B-B14F-4D97-AF65-F5344CB8AC3E}">
        <p14:creationId xmlns:p14="http://schemas.microsoft.com/office/powerpoint/2010/main" val="29643295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a:t>你可以看到直方图位于较亮的区域。我们需要全频谱。为此，我们需要一个转换函数，将亮区域的输入像素映射到整个区域的输出像素。这就是直方图均衡化的作用</a:t>
            </a:r>
            <a:r>
              <a:rPr lang="zh-CN" altLang="en-US" sz="2400" dirty="0" smtClean="0"/>
              <a:t>。</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a:t>现在我们找到最小的直方图值</a:t>
            </a:r>
            <a:r>
              <a:rPr lang="en-US" altLang="zh-CN" sz="2400" dirty="0"/>
              <a:t>(</a:t>
            </a:r>
            <a:r>
              <a:rPr lang="zh-CN" altLang="en-US" sz="2400" dirty="0"/>
              <a:t>不包括</a:t>
            </a:r>
            <a:r>
              <a:rPr lang="en-US" altLang="zh-CN" sz="2400" dirty="0"/>
              <a:t>0)</a:t>
            </a:r>
            <a:r>
              <a:rPr lang="zh-CN" altLang="en-US" sz="2400" dirty="0"/>
              <a:t>，并应用</a:t>
            </a:r>
            <a:r>
              <a:rPr lang="en-US" altLang="zh-CN" sz="2400" dirty="0"/>
              <a:t>wiki</a:t>
            </a:r>
            <a:r>
              <a:rPr lang="zh-CN" altLang="en-US" sz="2400" dirty="0"/>
              <a:t>页面中给出的直方图均衡化方程。但我在这里用过，来自</a:t>
            </a:r>
            <a:r>
              <a:rPr lang="en-US" altLang="zh-CN" sz="2400" dirty="0" err="1"/>
              <a:t>Numpy</a:t>
            </a:r>
            <a:r>
              <a:rPr lang="zh-CN" altLang="en-US" sz="2400" dirty="0"/>
              <a:t>的掩码数组概念数组。对于掩码数组，所有操作都在非掩码元素上执行。您可以从</a:t>
            </a:r>
            <a:r>
              <a:rPr lang="en-US" altLang="zh-CN" sz="2400" dirty="0" err="1"/>
              <a:t>Numpy</a:t>
            </a:r>
            <a:r>
              <a:rPr lang="zh-CN" altLang="en-US" sz="2400" dirty="0"/>
              <a:t>文档中了解更多关于掩码数组的信息。</a:t>
            </a:r>
          </a:p>
        </p:txBody>
      </p:sp>
    </p:spTree>
    <p:extLst>
      <p:ext uri="{BB962C8B-B14F-4D97-AF65-F5344CB8AC3E}">
        <p14:creationId xmlns:p14="http://schemas.microsoft.com/office/powerpoint/2010/main" val="2057627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现在我们有了查找表，该表为我们提供了有关每个输入像素值的输出像素值是什么的信息。因此，我们仅应用变换</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r>
              <a:rPr lang="zh-CN" altLang="en-US" sz="2400" dirty="0"/>
              <a:t>现在，我们像以前一样计算其直方图和</a:t>
            </a:r>
            <a:r>
              <a:rPr lang="en-US" altLang="zh-CN" sz="2400" dirty="0" err="1"/>
              <a:t>cdf</a:t>
            </a:r>
            <a:r>
              <a:rPr lang="zh-CN" altLang="en-US" sz="2400" dirty="0"/>
              <a:t>（您这样做），结果如下所示：</a:t>
            </a:r>
          </a:p>
        </p:txBody>
      </p:sp>
      <p:pic>
        <p:nvPicPr>
          <p:cNvPr id="4" name="图片 3"/>
          <p:cNvPicPr>
            <a:picLocks noChangeAspect="1"/>
          </p:cNvPicPr>
          <p:nvPr/>
        </p:nvPicPr>
        <p:blipFill>
          <a:blip r:embed="rId2"/>
          <a:stretch>
            <a:fillRect/>
          </a:stretch>
        </p:blipFill>
        <p:spPr>
          <a:xfrm>
            <a:off x="2589212" y="962143"/>
            <a:ext cx="7619048" cy="942857"/>
          </a:xfrm>
          <a:prstGeom prst="rect">
            <a:avLst/>
          </a:prstGeom>
        </p:spPr>
      </p:pic>
      <p:pic>
        <p:nvPicPr>
          <p:cNvPr id="5" name="图片 4"/>
          <p:cNvPicPr>
            <a:picLocks noChangeAspect="1"/>
          </p:cNvPicPr>
          <p:nvPr/>
        </p:nvPicPr>
        <p:blipFill>
          <a:blip r:embed="rId3"/>
          <a:stretch>
            <a:fillRect/>
          </a:stretch>
        </p:blipFill>
        <p:spPr>
          <a:xfrm>
            <a:off x="3007912" y="3106935"/>
            <a:ext cx="2180952" cy="419048"/>
          </a:xfrm>
          <a:prstGeom prst="rect">
            <a:avLst/>
          </a:prstGeom>
        </p:spPr>
      </p:pic>
    </p:spTree>
    <p:extLst>
      <p:ext uri="{BB962C8B-B14F-4D97-AF65-F5344CB8AC3E}">
        <p14:creationId xmlns:p14="http://schemas.microsoft.com/office/powerpoint/2010/main" val="1950895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0243" y="2017273"/>
            <a:ext cx="7630526" cy="3984830"/>
          </a:xfrm>
        </p:spPr>
      </p:pic>
    </p:spTree>
    <p:extLst>
      <p:ext uri="{BB962C8B-B14F-4D97-AF65-F5344CB8AC3E}">
        <p14:creationId xmlns:p14="http://schemas.microsoft.com/office/powerpoint/2010/main" val="3372014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另一个重要的特征是，即使图像是一个较暗的图像</a:t>
            </a:r>
            <a:r>
              <a:rPr lang="en-US" altLang="zh-CN" sz="2400" dirty="0"/>
              <a:t>(</a:t>
            </a:r>
            <a:r>
              <a:rPr lang="zh-CN" altLang="en-US" sz="2400" dirty="0"/>
              <a:t>而不是我们使用的一个较亮的图像</a:t>
            </a:r>
            <a:r>
              <a:rPr lang="en-US" altLang="zh-CN" sz="2400" dirty="0"/>
              <a:t>)</a:t>
            </a:r>
            <a:r>
              <a:rPr lang="zh-CN" altLang="en-US" sz="2400" dirty="0"/>
              <a:t>，经过均衡后，我们将得到几乎相同的图像。因此，这是作为一个“参考工具”，使所有的图像具有相同的照明条件。这在很多情况下都很有用。例如，在人脸识别中，在对人脸数据进行训练之前，对人脸图像进行直方图均衡化处理，使其具有相同的光照条件。</a:t>
            </a:r>
          </a:p>
        </p:txBody>
      </p:sp>
    </p:spTree>
    <p:extLst>
      <p:ext uri="{BB962C8B-B14F-4D97-AF65-F5344CB8AC3E}">
        <p14:creationId xmlns:p14="http://schemas.microsoft.com/office/powerpoint/2010/main" val="2496469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OpenCV</a:t>
            </a:r>
            <a:r>
              <a:rPr lang="zh-CN" altLang="en-US" b="1" dirty="0"/>
              <a:t>中的直方图均衡</a:t>
            </a:r>
            <a:br>
              <a:rPr lang="zh-CN" altLang="en-US" b="1" dirty="0"/>
            </a:b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en-US" altLang="zh-CN" sz="2400" dirty="0" err="1"/>
              <a:t>OpenCV</a:t>
            </a:r>
            <a:r>
              <a:rPr lang="zh-CN" altLang="en-US" sz="2400" dirty="0"/>
              <a:t>具有执行此操作的功能</a:t>
            </a:r>
            <a:r>
              <a:rPr lang="en-US" altLang="zh-CN" sz="2400" dirty="0" err="1"/>
              <a:t>cv.equalizeHist</a:t>
            </a:r>
            <a:r>
              <a:rPr lang="zh-CN" altLang="en-US" sz="2400" dirty="0"/>
              <a:t>（）。它的输入只是灰度图像，输出是我们的直方图均衡图像。 下面是一个简单的代码片段，显示了它与我们使用的同一图像的用法：</a:t>
            </a:r>
          </a:p>
        </p:txBody>
      </p:sp>
      <p:pic>
        <p:nvPicPr>
          <p:cNvPr id="4" name="图片 3"/>
          <p:cNvPicPr>
            <a:picLocks noChangeAspect="1"/>
          </p:cNvPicPr>
          <p:nvPr/>
        </p:nvPicPr>
        <p:blipFill>
          <a:blip r:embed="rId2"/>
          <a:stretch>
            <a:fillRect/>
          </a:stretch>
        </p:blipFill>
        <p:spPr>
          <a:xfrm>
            <a:off x="3015414" y="3422411"/>
            <a:ext cx="7342857" cy="1200000"/>
          </a:xfrm>
          <a:prstGeom prst="rect">
            <a:avLst/>
          </a:prstGeom>
        </p:spPr>
      </p:pic>
    </p:spTree>
    <p:extLst>
      <p:ext uri="{BB962C8B-B14F-4D97-AF65-F5344CB8AC3E}">
        <p14:creationId xmlns:p14="http://schemas.microsoft.com/office/powerpoint/2010/main" val="37349610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89212" y="2133599"/>
            <a:ext cx="8915400" cy="4478215"/>
          </a:xfrm>
        </p:spPr>
        <p:txBody>
          <a:bodyPr>
            <a:normAutofit lnSpcReduction="10000"/>
          </a:bodyPr>
          <a:lstStyle/>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a:p>
          <a:p>
            <a:pPr>
              <a:buFont typeface="Wingdings" panose="05000000000000000000" pitchFamily="2" charset="2"/>
              <a:buChar char="Ø"/>
            </a:pPr>
            <a:r>
              <a:rPr lang="zh-CN" altLang="en-US" sz="2400" dirty="0"/>
              <a:t>因此，现在您可以在不同的光照条件下拍摄不同的图像，对其进行均衡并检查结果</a:t>
            </a:r>
            <a:r>
              <a:rPr lang="zh-CN" altLang="en-US" sz="2400" dirty="0" smtClean="0"/>
              <a:t>。</a:t>
            </a:r>
            <a:endParaRPr lang="en-US" altLang="zh-CN" sz="2400" dirty="0" smtClean="0"/>
          </a:p>
          <a:p>
            <a:pPr>
              <a:buFont typeface="Wingdings" panose="05000000000000000000" pitchFamily="2" charset="2"/>
              <a:buChar char="Ø"/>
            </a:pPr>
            <a:endParaRPr lang="en-US" altLang="zh-CN" sz="2400" dirty="0" smtClean="0"/>
          </a:p>
          <a:p>
            <a:pPr>
              <a:buFont typeface="Wingdings" panose="05000000000000000000" pitchFamily="2" charset="2"/>
              <a:buChar char="Ø"/>
            </a:pPr>
            <a:r>
              <a:rPr lang="zh-CN" altLang="en-US" sz="2400" dirty="0"/>
              <a:t>当图像的直方图限制在特定区域时，直方图均衡化效果很好。在直方图覆盖较大区域（即同时存在亮像素和暗像素）的强度变化较大的地方，效果不好</a:t>
            </a:r>
            <a:r>
              <a:rPr lang="zh-CN" altLang="en-US" sz="2400" dirty="0" smtClean="0"/>
              <a:t>。</a:t>
            </a:r>
            <a:endParaRPr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881" y="624110"/>
            <a:ext cx="6807977" cy="3025768"/>
          </a:xfrm>
          <a:prstGeom prst="rect">
            <a:avLst/>
          </a:prstGeom>
        </p:spPr>
      </p:pic>
    </p:spTree>
    <p:extLst>
      <p:ext uri="{BB962C8B-B14F-4D97-AF65-F5344CB8AC3E}">
        <p14:creationId xmlns:p14="http://schemas.microsoft.com/office/powerpoint/2010/main" val="691976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CLAHE</a:t>
            </a:r>
            <a:r>
              <a:rPr lang="zh-CN" altLang="en-US" b="1" dirty="0"/>
              <a:t>（对比度受限的自适应直方图均衡）</a:t>
            </a:r>
            <a:br>
              <a:rPr lang="zh-CN" altLang="en-US" b="1" dirty="0"/>
            </a:b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a:t>我们刚刚看到的第一个直方图均衡化考虑了图像的整体对比度。在许多情况下，这不是一个好主意。例如，下图显示了输入图像及其在全局直方图均衡后的结果。</a:t>
            </a:r>
          </a:p>
        </p:txBody>
      </p:sp>
    </p:spTree>
    <p:extLst>
      <p:ext uri="{BB962C8B-B14F-4D97-AF65-F5344CB8AC3E}">
        <p14:creationId xmlns:p14="http://schemas.microsoft.com/office/powerpoint/2010/main" val="2289232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47009" y="1233268"/>
            <a:ext cx="8915400" cy="3777622"/>
          </a:xfrm>
        </p:spPr>
        <p:txBody>
          <a:bodyPr>
            <a:normAutofit/>
          </a:bodyPr>
          <a:lstStyle/>
          <a:p>
            <a:pPr algn="just">
              <a:buFont typeface="Wingdings" panose="05000000000000000000" pitchFamily="2" charset="2"/>
              <a:buChar char="Ø"/>
            </a:pPr>
            <a:r>
              <a:rPr lang="zh-CN" altLang="en-US" sz="2400" dirty="0"/>
              <a:t>这只是理解图像的另一种方式。通过查看图像的直方图，您可以直观地了解该图像的对比度，亮度，强度分布等。当今几乎所有图像处理工具都提供直方图功能。以下是剑桥彩色网站的图片，我建议您访问该网站以获取更多详细信息。</a:t>
            </a:r>
          </a:p>
        </p:txBody>
      </p:sp>
      <p:pic>
        <p:nvPicPr>
          <p:cNvPr id="1026" name="Picture 2" descr="http://qiniu.aihubs.net/histogram_s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966" y="3031000"/>
            <a:ext cx="3755243" cy="38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669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606" y="483433"/>
            <a:ext cx="3684978" cy="5977853"/>
          </a:xfrm>
          <a:prstGeom prst="rect">
            <a:avLst/>
          </a:prstGeom>
        </p:spPr>
      </p:pic>
    </p:spTree>
    <p:extLst>
      <p:ext uri="{BB962C8B-B14F-4D97-AF65-F5344CB8AC3E}">
        <p14:creationId xmlns:p14="http://schemas.microsoft.com/office/powerpoint/2010/main" val="23067393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78196" y="1885071"/>
            <a:ext cx="8915400" cy="4811151"/>
          </a:xfrm>
        </p:spPr>
        <p:txBody>
          <a:bodyPr>
            <a:normAutofit/>
          </a:bodyPr>
          <a:lstStyle/>
          <a:p>
            <a:pPr algn="just">
              <a:buFont typeface="Wingdings" panose="05000000000000000000" pitchFamily="2" charset="2"/>
              <a:buChar char="Ø"/>
            </a:pPr>
            <a:r>
              <a:rPr lang="zh-CN" altLang="en-US" sz="2400" dirty="0"/>
              <a:t>直方图均衡后，背景对比度确实得到了改善。但是在两个图像中比较雕像的脸。由于亮度过高，我们在那里丢失了大多数信息。这是因为它的直方图不像我们在前面的案例中所看到的那样局限于特定区域（尝试绘制输入图像的直方图，您将获得更多的直觉）</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r>
              <a:rPr lang="zh-CN" altLang="en-US" sz="2400" dirty="0"/>
              <a:t>因此，为了解决这个问题，使用</a:t>
            </a:r>
            <a:r>
              <a:rPr lang="zh-CN" altLang="en-US" sz="2400" dirty="0" smtClean="0"/>
              <a:t>了</a:t>
            </a:r>
            <a:r>
              <a:rPr lang="zh-CN" altLang="en-US" sz="2400" dirty="0" smtClean="0">
                <a:solidFill>
                  <a:srgbClr val="FF0000"/>
                </a:solidFill>
              </a:rPr>
              <a:t>自</a:t>
            </a:r>
            <a:r>
              <a:rPr lang="zh-CN" altLang="en-US" sz="2400" dirty="0">
                <a:solidFill>
                  <a:srgbClr val="FF0000"/>
                </a:solidFill>
              </a:rPr>
              <a:t>适应</a:t>
            </a:r>
            <a:r>
              <a:rPr lang="zh-CN" altLang="en-US" sz="2400" dirty="0" smtClean="0">
                <a:solidFill>
                  <a:srgbClr val="FF0000"/>
                </a:solidFill>
              </a:rPr>
              <a:t>直方图均衡</a:t>
            </a:r>
            <a:r>
              <a:rPr lang="zh-CN" altLang="en-US" sz="2400" dirty="0" smtClean="0"/>
              <a:t>。</a:t>
            </a:r>
            <a:r>
              <a:rPr lang="zh-CN" altLang="en-US" sz="2400" dirty="0"/>
              <a:t>在这种情况下，图像被分成称为“</a:t>
            </a:r>
            <a:r>
              <a:rPr lang="en-US" altLang="zh-CN" sz="2400" dirty="0"/>
              <a:t>tiles”</a:t>
            </a:r>
            <a:r>
              <a:rPr lang="zh-CN" altLang="en-US" sz="2400" dirty="0"/>
              <a:t>的小块（在</a:t>
            </a:r>
            <a:r>
              <a:rPr lang="en-US" altLang="zh-CN" sz="2400" dirty="0" err="1"/>
              <a:t>OpenCV</a:t>
            </a:r>
            <a:r>
              <a:rPr lang="zh-CN" altLang="en-US" sz="2400" dirty="0"/>
              <a:t>中，</a:t>
            </a:r>
            <a:r>
              <a:rPr lang="en-US" altLang="zh-CN" sz="2400" dirty="0" err="1"/>
              <a:t>tileSize</a:t>
            </a:r>
            <a:r>
              <a:rPr lang="zh-CN" altLang="en-US" sz="2400" dirty="0"/>
              <a:t>默认为</a:t>
            </a:r>
            <a:r>
              <a:rPr lang="en-US" altLang="zh-CN" sz="2400" dirty="0"/>
              <a:t>8x8</a:t>
            </a:r>
            <a:r>
              <a:rPr lang="zh-CN" altLang="en-US" sz="2400" dirty="0"/>
              <a:t>）。然后，像往常一样对这些块中的每一个进行直方图均衡。因此，在较小的区域中，直方图将限制在一个较小的区域中（除非存在噪声）</a:t>
            </a:r>
            <a:r>
              <a:rPr lang="zh-CN" altLang="en-US" sz="2400" dirty="0" smtClean="0"/>
              <a:t>。</a:t>
            </a:r>
            <a:endParaRPr lang="en-US" altLang="zh-CN" sz="2400" dirty="0" smtClean="0"/>
          </a:p>
          <a:p>
            <a:pPr algn="just">
              <a:buFont typeface="Wingdings" panose="05000000000000000000" pitchFamily="2" charset="2"/>
              <a:buChar char="Ø"/>
            </a:pPr>
            <a:endParaRPr lang="en-US" altLang="zh-CN" sz="2200" dirty="0"/>
          </a:p>
        </p:txBody>
      </p:sp>
    </p:spTree>
    <p:extLst>
      <p:ext uri="{BB962C8B-B14F-4D97-AF65-F5344CB8AC3E}">
        <p14:creationId xmlns:p14="http://schemas.microsoft.com/office/powerpoint/2010/main" val="379776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buFont typeface="Wingdings" panose="05000000000000000000" pitchFamily="2" charset="2"/>
              <a:buChar char="Ø"/>
            </a:pPr>
            <a:r>
              <a:rPr lang="zh-CN" altLang="en-US" sz="2400" dirty="0"/>
              <a:t>如果有噪音，它将被放大。为了避免这种情况，应用了对比度限制。如果任何直方图</a:t>
            </a:r>
            <a:r>
              <a:rPr lang="en-US" altLang="zh-CN" sz="2400" dirty="0"/>
              <a:t>bin</a:t>
            </a:r>
            <a:r>
              <a:rPr lang="zh-CN" altLang="en-US" sz="2400" dirty="0"/>
              <a:t>超出指定的对比度限制（在</a:t>
            </a:r>
            <a:r>
              <a:rPr lang="en-US" altLang="zh-CN" sz="2400" dirty="0" err="1"/>
              <a:t>OpenCV</a:t>
            </a:r>
            <a:r>
              <a:rPr lang="zh-CN" altLang="en-US" sz="2400" dirty="0"/>
              <a:t>中默认为</a:t>
            </a:r>
            <a:r>
              <a:rPr lang="en-US" altLang="zh-CN" sz="2400" dirty="0"/>
              <a:t>40</a:t>
            </a:r>
            <a:r>
              <a:rPr lang="zh-CN" altLang="en-US" sz="2400" dirty="0"/>
              <a:t>），则在应用直方图均衡之前，将这些像素裁剪并均匀地分布到其他</a:t>
            </a:r>
            <a:r>
              <a:rPr lang="en-US" altLang="zh-CN" sz="2400" dirty="0"/>
              <a:t>bin</a:t>
            </a:r>
            <a:r>
              <a:rPr lang="zh-CN" altLang="en-US" sz="2400" dirty="0"/>
              <a:t>。均衡后，要消除图块边界中的伪影，请应用双线性插值</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dirty="0"/>
              <a:t>下面的代码片段显示了如何在</a:t>
            </a:r>
            <a:r>
              <a:rPr lang="en-US" altLang="zh-CN" sz="2400" dirty="0" err="1"/>
              <a:t>OpenCV</a:t>
            </a:r>
            <a:r>
              <a:rPr lang="zh-CN" altLang="en-US" sz="2400" dirty="0"/>
              <a:t>中应用</a:t>
            </a:r>
            <a:r>
              <a:rPr lang="en-US" altLang="zh-CN" sz="2400" dirty="0"/>
              <a:t>CLAHE</a:t>
            </a:r>
            <a:r>
              <a:rPr lang="zh-CN" altLang="en-US" sz="2400" dirty="0"/>
              <a:t>：</a:t>
            </a:r>
          </a:p>
          <a:p>
            <a:endParaRPr lang="zh-CN" altLang="en-US" dirty="0"/>
          </a:p>
        </p:txBody>
      </p:sp>
    </p:spTree>
    <p:extLst>
      <p:ext uri="{BB962C8B-B14F-4D97-AF65-F5344CB8AC3E}">
        <p14:creationId xmlns:p14="http://schemas.microsoft.com/office/powerpoint/2010/main" val="453669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a:t>查看下面的结果，并将其与上面的结果进行比较，尤其是雕像区域：</a:t>
            </a:r>
          </a:p>
        </p:txBody>
      </p:sp>
      <p:pic>
        <p:nvPicPr>
          <p:cNvPr id="4" name="图片 3"/>
          <p:cNvPicPr>
            <a:picLocks noChangeAspect="1"/>
          </p:cNvPicPr>
          <p:nvPr/>
        </p:nvPicPr>
        <p:blipFill>
          <a:blip r:embed="rId3"/>
          <a:stretch>
            <a:fillRect/>
          </a:stretch>
        </p:blipFill>
        <p:spPr>
          <a:xfrm>
            <a:off x="2705271" y="2133600"/>
            <a:ext cx="7428571" cy="2009524"/>
          </a:xfrm>
          <a:prstGeom prst="rect">
            <a:avLst/>
          </a:prstGeom>
        </p:spPr>
      </p:pic>
    </p:spTree>
    <p:extLst>
      <p:ext uri="{BB962C8B-B14F-4D97-AF65-F5344CB8AC3E}">
        <p14:creationId xmlns:p14="http://schemas.microsoft.com/office/powerpoint/2010/main" val="11419910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1853" y="1399099"/>
            <a:ext cx="5965703" cy="4474277"/>
          </a:xfrm>
        </p:spPr>
      </p:pic>
    </p:spTree>
    <p:extLst>
      <p:ext uri="{BB962C8B-B14F-4D97-AF65-F5344CB8AC3E}">
        <p14:creationId xmlns:p14="http://schemas.microsoft.com/office/powerpoint/2010/main" val="14254550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89212" y="1434905"/>
            <a:ext cx="8915400" cy="5036233"/>
          </a:xfrm>
        </p:spPr>
        <p:txBody>
          <a:bodyPr>
            <a:normAutofit/>
          </a:bodyPr>
          <a:lstStyle/>
          <a:p>
            <a:pPr>
              <a:buFont typeface="Wingdings" panose="05000000000000000000" pitchFamily="2" charset="2"/>
              <a:buChar char="p"/>
            </a:pPr>
            <a:r>
              <a:rPr lang="zh-CN" altLang="en-US" sz="2800" b="1" dirty="0"/>
              <a:t>附加资源</a:t>
            </a:r>
          </a:p>
          <a:p>
            <a:pPr>
              <a:buFont typeface="Wingdings" panose="05000000000000000000" pitchFamily="2" charset="2"/>
              <a:buChar char="ü"/>
            </a:pPr>
            <a:r>
              <a:rPr lang="en-US" altLang="zh-CN" dirty="0"/>
              <a:t>Wikipedia page on Histogram Equalization</a:t>
            </a:r>
            <a:r>
              <a:rPr lang="zh-CN" altLang="en-US" dirty="0"/>
              <a:t>：</a:t>
            </a:r>
            <a:r>
              <a:rPr lang="en-US" altLang="zh-CN" dirty="0">
                <a:hlinkClick r:id="rId2"/>
              </a:rPr>
              <a:t>http://en.wikipedia.org/wiki/Histogram_equalization</a:t>
            </a:r>
            <a:endParaRPr lang="en-US" altLang="zh-CN" dirty="0"/>
          </a:p>
          <a:p>
            <a:pPr>
              <a:buFont typeface="Wingdings" panose="05000000000000000000" pitchFamily="2" charset="2"/>
              <a:buChar char="ü"/>
            </a:pPr>
            <a:r>
              <a:rPr lang="en-US" altLang="zh-CN" dirty="0"/>
              <a:t>Masked Arrays in </a:t>
            </a:r>
            <a:r>
              <a:rPr lang="en-US" altLang="zh-CN" dirty="0" err="1"/>
              <a:t>Numpy</a:t>
            </a:r>
            <a:r>
              <a:rPr lang="zh-CN" altLang="en-US" dirty="0"/>
              <a:t>：</a:t>
            </a:r>
            <a:r>
              <a:rPr lang="en-US" altLang="zh-CN" dirty="0">
                <a:hlinkClick r:id="rId3"/>
              </a:rPr>
              <a:t>http://docs.scipy.org/doc/numpy/reference/maskedarray.html</a:t>
            </a:r>
            <a:r>
              <a:rPr lang="en-US" altLang="zh-CN" dirty="0" smtClean="0"/>
              <a:t>)</a:t>
            </a:r>
          </a:p>
          <a:p>
            <a:pPr>
              <a:buFont typeface="Wingdings" panose="05000000000000000000" pitchFamily="2" charset="2"/>
              <a:buChar char="ü"/>
            </a:pPr>
            <a:endParaRPr lang="en-US" altLang="zh-CN" dirty="0"/>
          </a:p>
          <a:p>
            <a:pPr>
              <a:buFont typeface="Wingdings" panose="05000000000000000000" pitchFamily="2" charset="2"/>
              <a:buChar char="Ø"/>
            </a:pPr>
            <a:r>
              <a:rPr lang="zh-CN" altLang="en-US" sz="2400" dirty="0"/>
              <a:t>有关对比度调整的问题：</a:t>
            </a:r>
            <a:r>
              <a:rPr lang="en-US" altLang="zh-CN" sz="2400" dirty="0"/>
              <a:t>`</a:t>
            </a:r>
          </a:p>
          <a:p>
            <a:pPr>
              <a:buFont typeface="Wingdings" panose="05000000000000000000" pitchFamily="2" charset="2"/>
              <a:buChar char="ü"/>
            </a:pPr>
            <a:r>
              <a:rPr lang="zh-CN" altLang="en-US" dirty="0"/>
              <a:t>如何在</a:t>
            </a:r>
            <a:r>
              <a:rPr lang="en-US" altLang="zh-CN" dirty="0"/>
              <a:t>C</a:t>
            </a:r>
            <a:r>
              <a:rPr lang="zh-CN" altLang="en-US" dirty="0"/>
              <a:t>中的</a:t>
            </a:r>
            <a:r>
              <a:rPr lang="en-US" altLang="zh-CN" dirty="0" err="1"/>
              <a:t>OpenCV</a:t>
            </a:r>
            <a:r>
              <a:rPr lang="zh-CN" altLang="en-US" dirty="0"/>
              <a:t>中调整对比度？ </a:t>
            </a:r>
            <a:r>
              <a:rPr lang="en-US" altLang="zh-CN" dirty="0">
                <a:hlinkClick r:id="rId4"/>
              </a:rPr>
              <a:t>http://stackoverflow.com/questions/10549245/how-can-i-adjust-contrast-in-opencv-in-c</a:t>
            </a:r>
            <a:endParaRPr lang="en-US" altLang="zh-CN" dirty="0"/>
          </a:p>
          <a:p>
            <a:pPr>
              <a:buFont typeface="Wingdings" panose="05000000000000000000" pitchFamily="2" charset="2"/>
              <a:buChar char="ü"/>
            </a:pPr>
            <a:r>
              <a:rPr lang="zh-CN" altLang="en-US" dirty="0"/>
              <a:t>如何使用</a:t>
            </a:r>
            <a:r>
              <a:rPr lang="en-US" altLang="zh-CN" dirty="0" err="1"/>
              <a:t>opencv</a:t>
            </a:r>
            <a:r>
              <a:rPr lang="zh-CN" altLang="en-US" dirty="0"/>
              <a:t>均衡图像的对比度和亮度？</a:t>
            </a:r>
            <a:r>
              <a:rPr lang="en-US" altLang="zh-CN" dirty="0">
                <a:hlinkClick r:id="rId5"/>
              </a:rPr>
              <a:t>http://stackoverflow.com/questions/10561222/how-do-i-equalize-contrast-brightness-of-images-using-opencv</a:t>
            </a:r>
            <a:r>
              <a:rPr lang="en-US" altLang="zh-CN" dirty="0"/>
              <a:t>)</a:t>
            </a:r>
          </a:p>
          <a:p>
            <a:endParaRPr lang="zh-CN" altLang="en-US" dirty="0"/>
          </a:p>
        </p:txBody>
      </p:sp>
    </p:spTree>
    <p:extLst>
      <p:ext uri="{BB962C8B-B14F-4D97-AF65-F5344CB8AC3E}">
        <p14:creationId xmlns:p14="http://schemas.microsoft.com/office/powerpoint/2010/main" val="17260315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accent1">
                    <a:lumMod val="75000"/>
                  </a:schemeClr>
                </a:solidFill>
              </a:rPr>
              <a:t>4.3 </a:t>
            </a:r>
            <a:r>
              <a:rPr lang="zh-CN" altLang="en-US" b="1" dirty="0" smtClean="0">
                <a:solidFill>
                  <a:schemeClr val="accent1">
                    <a:lumMod val="75000"/>
                  </a:schemeClr>
                </a:solidFill>
              </a:rPr>
              <a:t>直方图</a:t>
            </a:r>
            <a:r>
              <a:rPr lang="en-US" altLang="zh-CN" b="1" dirty="0" smtClean="0">
                <a:solidFill>
                  <a:schemeClr val="accent1">
                    <a:lumMod val="75000"/>
                  </a:schemeClr>
                </a:solidFill>
              </a:rPr>
              <a:t>3—</a:t>
            </a:r>
            <a:r>
              <a:rPr lang="zh-CN" altLang="en-US" b="1" dirty="0" smtClean="0">
                <a:solidFill>
                  <a:schemeClr val="accent1">
                    <a:lumMod val="75000"/>
                  </a:schemeClr>
                </a:solidFill>
              </a:rPr>
              <a:t>二维直方图</a:t>
            </a:r>
            <a:endParaRPr lang="zh-CN" altLang="en-US" dirty="0"/>
          </a:p>
        </p:txBody>
      </p:sp>
      <p:sp>
        <p:nvSpPr>
          <p:cNvPr id="3" name="内容占位符 2"/>
          <p:cNvSpPr>
            <a:spLocks noGrp="1"/>
          </p:cNvSpPr>
          <p:nvPr>
            <p:ph idx="1"/>
          </p:nvPr>
        </p:nvSpPr>
        <p:spPr>
          <a:xfrm>
            <a:off x="2589212" y="2133600"/>
            <a:ext cx="8915400" cy="4084320"/>
          </a:xfrm>
        </p:spPr>
        <p:txBody>
          <a:bodyPr>
            <a:normAutofit/>
          </a:bodyPr>
          <a:lstStyle/>
          <a:p>
            <a:pPr algn="just">
              <a:buFont typeface="Wingdings" panose="05000000000000000000" pitchFamily="2" charset="2"/>
              <a:buChar char="p"/>
            </a:pPr>
            <a:r>
              <a:rPr lang="zh-CN" altLang="en-US" sz="2800" b="1" dirty="0"/>
              <a:t>目标</a:t>
            </a:r>
          </a:p>
          <a:p>
            <a:pPr algn="just">
              <a:buFont typeface="Wingdings" panose="05000000000000000000" pitchFamily="2" charset="2"/>
              <a:buChar char="Ø"/>
            </a:pPr>
            <a:r>
              <a:rPr lang="zh-CN" altLang="en-US" sz="2400" dirty="0"/>
              <a:t>在本章中，我们将学习查找和绘制</a:t>
            </a:r>
            <a:r>
              <a:rPr lang="en-US" altLang="zh-CN" sz="2400" dirty="0"/>
              <a:t>2D</a:t>
            </a:r>
            <a:r>
              <a:rPr lang="zh-CN" altLang="en-US" sz="2400" dirty="0"/>
              <a:t>直方图。这将在以后的章节中有所帮助</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buFont typeface="Wingdings" panose="05000000000000000000" pitchFamily="2" charset="2"/>
              <a:buChar char="p"/>
            </a:pPr>
            <a:r>
              <a:rPr lang="zh-CN" altLang="en-US" sz="2800" b="1" dirty="0"/>
              <a:t>介绍</a:t>
            </a:r>
          </a:p>
          <a:p>
            <a:pPr algn="just">
              <a:buFont typeface="Wingdings" panose="05000000000000000000" pitchFamily="2" charset="2"/>
              <a:buChar char="Ø"/>
            </a:pPr>
            <a:r>
              <a:rPr lang="zh-CN" altLang="en-US" sz="2400" dirty="0"/>
              <a:t>在第一篇文章中，我们计算并绘制了一维直方图</a:t>
            </a:r>
            <a:r>
              <a:rPr lang="zh-CN" altLang="en-US" sz="2400" dirty="0" smtClean="0"/>
              <a:t>。之所以</a:t>
            </a:r>
            <a:r>
              <a:rPr lang="zh-CN" altLang="en-US" sz="2400" dirty="0"/>
              <a:t>称为一维，是因为我们仅考虑一个特征，即像素的灰度强度值。 但是在二维直方图中，您要考虑两个特征。 通常，它用于查找颜色直方图，其中两个特征是每个像素的色相和饱和度值。</a:t>
            </a:r>
          </a:p>
          <a:p>
            <a:pPr algn="just">
              <a:buFont typeface="Wingdings" panose="05000000000000000000" pitchFamily="2" charset="2"/>
              <a:buChar char="Ø"/>
            </a:pPr>
            <a:endParaRPr lang="zh-CN" altLang="en-US" sz="2400" dirty="0"/>
          </a:p>
          <a:p>
            <a:endParaRPr lang="zh-CN" altLang="en-US" dirty="0"/>
          </a:p>
        </p:txBody>
      </p:sp>
    </p:spTree>
    <p:extLst>
      <p:ext uri="{BB962C8B-B14F-4D97-AF65-F5344CB8AC3E}">
        <p14:creationId xmlns:p14="http://schemas.microsoft.com/office/powerpoint/2010/main" val="23296521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OpenCV</a:t>
            </a:r>
            <a:r>
              <a:rPr lang="zh-CN" altLang="en-US" b="1" dirty="0"/>
              <a:t>中的二维直方图</a:t>
            </a:r>
            <a:br>
              <a:rPr lang="zh-CN" altLang="en-US" b="1" dirty="0"/>
            </a:b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它非常简单，并且使用相同的</a:t>
            </a:r>
            <a:r>
              <a:rPr lang="zh-CN" altLang="en-US" sz="2400" dirty="0" smtClean="0"/>
              <a:t>函数</a:t>
            </a:r>
            <a:r>
              <a:rPr lang="en-US" altLang="zh-CN" sz="2400" dirty="0" err="1" smtClean="0"/>
              <a:t>cv.calcHist</a:t>
            </a:r>
            <a:r>
              <a:rPr lang="en-US" altLang="zh-CN" sz="2400" dirty="0" smtClean="0"/>
              <a:t>()</a:t>
            </a:r>
            <a:r>
              <a:rPr lang="zh-CN" altLang="en-US" sz="2400" dirty="0"/>
              <a:t>进行计算。 对于颜色直方图，我们需要将图像从</a:t>
            </a:r>
            <a:r>
              <a:rPr lang="en-US" altLang="zh-CN" sz="2400" dirty="0"/>
              <a:t>BGR</a:t>
            </a:r>
            <a:r>
              <a:rPr lang="zh-CN" altLang="en-US" sz="2400" dirty="0"/>
              <a:t>转换为</a:t>
            </a:r>
            <a:r>
              <a:rPr lang="en-US" altLang="zh-CN" sz="2400" dirty="0"/>
              <a:t>HSV</a:t>
            </a:r>
            <a:r>
              <a:rPr lang="zh-CN" altLang="en-US" sz="2400" dirty="0"/>
              <a:t>。（请记住，对于一维直方图，我们从</a:t>
            </a:r>
            <a:r>
              <a:rPr lang="en-US" altLang="zh-CN" sz="2400" dirty="0"/>
              <a:t>BGR</a:t>
            </a:r>
            <a:r>
              <a:rPr lang="zh-CN" altLang="en-US" sz="2400" dirty="0"/>
              <a:t>转换为灰度）。对于二维直方图，其参数将进行如下修改</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smtClean="0"/>
          </a:p>
          <a:p>
            <a:pPr marL="576000">
              <a:buFont typeface="Arial" panose="020B0604020202020204" pitchFamily="34" charset="0"/>
              <a:buChar char="•"/>
            </a:pPr>
            <a:r>
              <a:rPr lang="en-US" altLang="zh-CN" sz="2000" b="1" dirty="0"/>
              <a:t>channel = [0,1]</a:t>
            </a:r>
            <a:r>
              <a:rPr lang="zh-CN" altLang="en-US" sz="2000" dirty="0"/>
              <a:t>，</a:t>
            </a:r>
            <a:r>
              <a:rPr lang="zh-CN" altLang="en-US" sz="2000" i="1" dirty="0"/>
              <a:t>因为我们需要同时处理</a:t>
            </a:r>
            <a:r>
              <a:rPr lang="en-US" altLang="zh-CN" sz="2000" i="1" dirty="0"/>
              <a:t>H</a:t>
            </a:r>
            <a:r>
              <a:rPr lang="zh-CN" altLang="en-US" sz="2000" i="1" dirty="0"/>
              <a:t>和</a:t>
            </a:r>
            <a:r>
              <a:rPr lang="en-US" altLang="zh-CN" sz="2000" i="1" dirty="0"/>
              <a:t>S</a:t>
            </a:r>
            <a:r>
              <a:rPr lang="zh-CN" altLang="en-US" sz="2000" i="1" dirty="0"/>
              <a:t>平面。</a:t>
            </a:r>
            <a:endParaRPr lang="zh-CN" altLang="en-US" sz="2000" dirty="0"/>
          </a:p>
          <a:p>
            <a:pPr marL="576000">
              <a:buFont typeface="Arial" panose="020B0604020202020204" pitchFamily="34" charset="0"/>
              <a:buChar char="•"/>
            </a:pPr>
            <a:r>
              <a:rPr lang="en-US" altLang="zh-CN" sz="2000" b="1" dirty="0"/>
              <a:t>bins = [180,256]</a:t>
            </a:r>
            <a:r>
              <a:rPr lang="zh-CN" altLang="en-US" sz="2000" dirty="0"/>
              <a:t> </a:t>
            </a:r>
            <a:r>
              <a:rPr lang="zh-CN" altLang="en-US" sz="2000" i="1" dirty="0"/>
              <a:t>对于</a:t>
            </a:r>
            <a:r>
              <a:rPr lang="en-US" altLang="zh-CN" sz="2000" i="1" dirty="0"/>
              <a:t>H</a:t>
            </a:r>
            <a:r>
              <a:rPr lang="zh-CN" altLang="en-US" sz="2000" i="1" dirty="0"/>
              <a:t>平面为</a:t>
            </a:r>
            <a:r>
              <a:rPr lang="en-US" altLang="zh-CN" sz="2000" i="1" dirty="0"/>
              <a:t>180</a:t>
            </a:r>
            <a:r>
              <a:rPr lang="zh-CN" altLang="en-US" sz="2000" i="1" dirty="0"/>
              <a:t>，对于</a:t>
            </a:r>
            <a:r>
              <a:rPr lang="en-US" altLang="zh-CN" sz="2000" i="1" dirty="0"/>
              <a:t>S</a:t>
            </a:r>
            <a:r>
              <a:rPr lang="zh-CN" altLang="en-US" sz="2000" i="1" dirty="0"/>
              <a:t>平面为</a:t>
            </a:r>
            <a:r>
              <a:rPr lang="en-US" altLang="zh-CN" sz="2000" i="1" dirty="0"/>
              <a:t>256</a:t>
            </a:r>
            <a:r>
              <a:rPr lang="zh-CN" altLang="en-US" sz="2000" i="1" dirty="0"/>
              <a:t>。</a:t>
            </a:r>
            <a:endParaRPr lang="zh-CN" altLang="en-US" sz="2000" dirty="0"/>
          </a:p>
          <a:p>
            <a:pPr marL="576000">
              <a:buFont typeface="Arial" panose="020B0604020202020204" pitchFamily="34" charset="0"/>
              <a:buChar char="•"/>
            </a:pPr>
            <a:r>
              <a:rPr lang="en-US" altLang="zh-CN" sz="2000" b="1" dirty="0"/>
              <a:t>range = [0,180,0,256]</a:t>
            </a:r>
            <a:r>
              <a:rPr lang="zh-CN" altLang="en-US" sz="2000" dirty="0"/>
              <a:t> </a:t>
            </a:r>
            <a:r>
              <a:rPr lang="zh-CN" altLang="en-US" sz="2000" i="1" dirty="0"/>
              <a:t>色相值介于</a:t>
            </a:r>
            <a:r>
              <a:rPr lang="en-US" altLang="zh-CN" sz="2000" i="1" dirty="0"/>
              <a:t>0</a:t>
            </a:r>
            <a:r>
              <a:rPr lang="zh-CN" altLang="en-US" sz="2000" i="1" dirty="0"/>
              <a:t>和</a:t>
            </a:r>
            <a:r>
              <a:rPr lang="en-US" altLang="zh-CN" sz="2000" i="1" dirty="0"/>
              <a:t>180</a:t>
            </a:r>
            <a:r>
              <a:rPr lang="zh-CN" altLang="en-US" sz="2000" i="1" dirty="0"/>
              <a:t>之间，饱和度介于</a:t>
            </a:r>
            <a:r>
              <a:rPr lang="en-US" altLang="zh-CN" sz="2000" i="1" dirty="0"/>
              <a:t>0</a:t>
            </a:r>
            <a:r>
              <a:rPr lang="zh-CN" altLang="en-US" sz="2000" i="1" dirty="0"/>
              <a:t>和</a:t>
            </a:r>
            <a:r>
              <a:rPr lang="en-US" altLang="zh-CN" sz="2000" i="1" dirty="0"/>
              <a:t>256</a:t>
            </a:r>
            <a:r>
              <a:rPr lang="zh-CN" altLang="en-US" sz="2000" i="1" dirty="0"/>
              <a:t>之间。</a:t>
            </a:r>
            <a:endParaRPr lang="zh-CN" altLang="en-US" sz="2000" dirty="0"/>
          </a:p>
          <a:p>
            <a:pPr algn="just">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18513892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589212" y="2133600"/>
            <a:ext cx="8771428" cy="1523810"/>
          </a:xfrm>
          <a:prstGeom prst="rect">
            <a:avLst/>
          </a:prstGeom>
        </p:spPr>
      </p:pic>
    </p:spTree>
    <p:extLst>
      <p:ext uri="{BB962C8B-B14F-4D97-AF65-F5344CB8AC3E}">
        <p14:creationId xmlns:p14="http://schemas.microsoft.com/office/powerpoint/2010/main" val="27187404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Numpy</a:t>
            </a:r>
            <a:r>
              <a:rPr lang="zh-CN" altLang="en-US" b="1" dirty="0"/>
              <a:t>中的二维直方图</a:t>
            </a:r>
            <a:br>
              <a:rPr lang="zh-CN" altLang="en-US" b="1" dirty="0"/>
            </a:b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en-US" altLang="zh-CN" sz="2400" dirty="0" err="1"/>
              <a:t>Numpy</a:t>
            </a:r>
            <a:r>
              <a:rPr lang="zh-CN" altLang="en-US" sz="2400" dirty="0"/>
              <a:t>还为此提供了一个特定的函数</a:t>
            </a:r>
            <a:r>
              <a:rPr lang="en-US" altLang="zh-CN" sz="2400" dirty="0"/>
              <a:t>:np.histogram2d()</a:t>
            </a:r>
            <a:r>
              <a:rPr lang="zh-CN" altLang="en-US" sz="2400" dirty="0"/>
              <a:t>。</a:t>
            </a:r>
            <a:r>
              <a:rPr lang="en-US" altLang="zh-CN" sz="2400" dirty="0"/>
              <a:t>(</a:t>
            </a:r>
            <a:r>
              <a:rPr lang="zh-CN" altLang="en-US" sz="2400" dirty="0"/>
              <a:t>记住，对于一维直方图我们使用</a:t>
            </a:r>
            <a:r>
              <a:rPr lang="zh-CN" altLang="en-US" sz="2400" dirty="0" smtClean="0"/>
              <a:t>了</a:t>
            </a:r>
            <a:r>
              <a:rPr lang="en-US" altLang="zh-CN" sz="2400" dirty="0" err="1" smtClean="0"/>
              <a:t>np.histogram</a:t>
            </a:r>
            <a:r>
              <a:rPr lang="en-US" altLang="zh-CN" sz="2400" dirty="0" smtClean="0"/>
              <a:t>())</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r>
              <a:rPr lang="zh-CN" altLang="en-US" sz="2400" dirty="0"/>
              <a:t>第一个参数是</a:t>
            </a:r>
            <a:r>
              <a:rPr lang="en-US" altLang="zh-CN" sz="2400" dirty="0"/>
              <a:t>H</a:t>
            </a:r>
            <a:r>
              <a:rPr lang="zh-CN" altLang="en-US" sz="2400" dirty="0"/>
              <a:t>平面，第二个是</a:t>
            </a:r>
            <a:r>
              <a:rPr lang="en-US" altLang="zh-CN" sz="2400" dirty="0"/>
              <a:t>S</a:t>
            </a:r>
            <a:r>
              <a:rPr lang="zh-CN" altLang="en-US" sz="2400" dirty="0"/>
              <a:t>平面，第三个是每个箱子的数量，第四个是它们的范围。</a:t>
            </a:r>
          </a:p>
        </p:txBody>
      </p:sp>
      <p:pic>
        <p:nvPicPr>
          <p:cNvPr id="5" name="图片 4"/>
          <p:cNvPicPr>
            <a:picLocks noChangeAspect="1"/>
          </p:cNvPicPr>
          <p:nvPr/>
        </p:nvPicPr>
        <p:blipFill>
          <a:blip r:embed="rId2"/>
          <a:stretch>
            <a:fillRect/>
          </a:stretch>
        </p:blipFill>
        <p:spPr>
          <a:xfrm>
            <a:off x="2788440" y="3138706"/>
            <a:ext cx="8716172" cy="1503632"/>
          </a:xfrm>
          <a:prstGeom prst="rect">
            <a:avLst/>
          </a:prstGeom>
        </p:spPr>
      </p:pic>
    </p:spTree>
    <p:extLst>
      <p:ext uri="{BB962C8B-B14F-4D97-AF65-F5344CB8AC3E}">
        <p14:creationId xmlns:p14="http://schemas.microsoft.com/office/powerpoint/2010/main" val="38061982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a:t>您可以看到图像及其直方图。（请记住，此直方图是针对灰度图像而非彩色图像绘制的）。直方图的左侧区域显示图像中较暗像素的数量，而右侧区域则显示明亮像素的数量。从直方图中，您可以看到暗区域多于亮区域，而中间调的数量（中间值的像素值，例如</a:t>
            </a:r>
            <a:r>
              <a:rPr lang="en-US" altLang="zh-CN" sz="2400" dirty="0"/>
              <a:t>127</a:t>
            </a:r>
            <a:r>
              <a:rPr lang="zh-CN" altLang="en-US" sz="2400" dirty="0"/>
              <a:t>附近）则非常少。</a:t>
            </a:r>
          </a:p>
        </p:txBody>
      </p:sp>
    </p:spTree>
    <p:extLst>
      <p:ext uri="{BB962C8B-B14F-4D97-AF65-F5344CB8AC3E}">
        <p14:creationId xmlns:p14="http://schemas.microsoft.com/office/powerpoint/2010/main" val="26254484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绘制二维直方图</a:t>
            </a:r>
            <a:br>
              <a:rPr lang="zh-CN" altLang="en-US" b="1" dirty="0"/>
            </a:br>
            <a:endParaRPr lang="zh-CN" altLang="en-US" dirty="0"/>
          </a:p>
        </p:txBody>
      </p:sp>
      <p:sp>
        <p:nvSpPr>
          <p:cNvPr id="3" name="内容占位符 2"/>
          <p:cNvSpPr>
            <a:spLocks noGrp="1"/>
          </p:cNvSpPr>
          <p:nvPr>
            <p:ph idx="1"/>
          </p:nvPr>
        </p:nvSpPr>
        <p:spPr>
          <a:xfrm>
            <a:off x="2589212" y="2133599"/>
            <a:ext cx="8915400" cy="4309403"/>
          </a:xfrm>
        </p:spPr>
        <p:txBody>
          <a:bodyPr>
            <a:normAutofit/>
          </a:bodyPr>
          <a:lstStyle/>
          <a:p>
            <a:pPr marL="0" indent="0" algn="just">
              <a:buNone/>
            </a:pPr>
            <a:r>
              <a:rPr lang="zh-CN" altLang="en-US" sz="2400" b="1" dirty="0"/>
              <a:t>方法</a:t>
            </a:r>
            <a:r>
              <a:rPr lang="en-US" altLang="zh-CN" sz="2400" b="1" dirty="0"/>
              <a:t>1</a:t>
            </a:r>
            <a:r>
              <a:rPr lang="zh-CN" altLang="en-US" sz="2400" b="1" dirty="0"/>
              <a:t>：使用 </a:t>
            </a:r>
            <a:r>
              <a:rPr lang="en-US" altLang="zh-CN" sz="2400" b="1" dirty="0" err="1"/>
              <a:t>cv.imshow</a:t>
            </a:r>
            <a:r>
              <a:rPr lang="en-US" altLang="zh-CN" sz="2400" b="1" dirty="0"/>
              <a:t>()</a:t>
            </a:r>
          </a:p>
          <a:p>
            <a:pPr algn="just">
              <a:buFont typeface="Wingdings" panose="05000000000000000000" pitchFamily="2" charset="2"/>
              <a:buChar char="ü"/>
            </a:pPr>
            <a:r>
              <a:rPr lang="zh-CN" altLang="en-US" sz="2200" dirty="0"/>
              <a:t>我们得到的结果是尺寸为</a:t>
            </a:r>
            <a:r>
              <a:rPr lang="en-US" altLang="zh-CN" sz="2200" dirty="0"/>
              <a:t>80x256</a:t>
            </a:r>
            <a:r>
              <a:rPr lang="zh-CN" altLang="en-US" sz="2200" dirty="0"/>
              <a:t>的二维数组。因此，可以</a:t>
            </a:r>
            <a:r>
              <a:rPr lang="zh-CN" altLang="en-US" sz="2200" dirty="0" smtClean="0"/>
              <a:t>使用</a:t>
            </a:r>
            <a:r>
              <a:rPr lang="en-US" altLang="zh-CN" sz="2200" dirty="0" err="1" smtClean="0"/>
              <a:t>cv.imshow</a:t>
            </a:r>
            <a:r>
              <a:rPr lang="en-US" altLang="zh-CN" sz="2200" dirty="0" smtClean="0"/>
              <a:t>()</a:t>
            </a:r>
            <a:r>
              <a:rPr lang="zh-CN" altLang="en-US" sz="2200" dirty="0"/>
              <a:t>函数像平常一样显示它们。它将是一幅灰度图像，除非您知道不同颜色的色相值，否则不会对其中的颜色有太多了解</a:t>
            </a:r>
            <a:r>
              <a:rPr lang="zh-CN" altLang="en-US" sz="2200" dirty="0" smtClean="0"/>
              <a:t>。</a:t>
            </a:r>
            <a:endParaRPr lang="en-US" altLang="zh-CN" sz="2200" dirty="0" smtClean="0"/>
          </a:p>
          <a:p>
            <a:pPr marL="0" indent="0" algn="just">
              <a:buNone/>
            </a:pPr>
            <a:endParaRPr lang="en-US" altLang="zh-CN" sz="2200" dirty="0" smtClean="0"/>
          </a:p>
          <a:p>
            <a:pPr marL="0" indent="0" algn="just">
              <a:buNone/>
            </a:pPr>
            <a:r>
              <a:rPr lang="zh-CN" altLang="en-US" sz="2400" b="1" dirty="0"/>
              <a:t>方法</a:t>
            </a:r>
            <a:r>
              <a:rPr lang="en-US" altLang="zh-CN" sz="2400" b="1" dirty="0"/>
              <a:t>2</a:t>
            </a:r>
            <a:r>
              <a:rPr lang="zh-CN" altLang="en-US" sz="2400" b="1" dirty="0"/>
              <a:t>：使用</a:t>
            </a:r>
            <a:r>
              <a:rPr lang="en-US" altLang="zh-CN" sz="2400" b="1" dirty="0" err="1"/>
              <a:t>Matplotlib</a:t>
            </a:r>
            <a:endParaRPr lang="en-US" altLang="zh-CN" sz="2400" b="1" dirty="0"/>
          </a:p>
          <a:p>
            <a:pPr algn="just">
              <a:buFont typeface="Wingdings" panose="05000000000000000000" pitchFamily="2" charset="2"/>
              <a:buChar char="ü"/>
            </a:pPr>
            <a:r>
              <a:rPr lang="zh-CN" altLang="en-US" sz="2200" dirty="0"/>
              <a:t>我们可以使用</a:t>
            </a:r>
            <a:r>
              <a:rPr lang="en-US" altLang="zh-CN" sz="2200" dirty="0" err="1"/>
              <a:t>matplotlib.pyplot.imshow</a:t>
            </a:r>
            <a:r>
              <a:rPr lang="en-US" altLang="zh-CN" sz="2200" dirty="0"/>
              <a:t>()</a:t>
            </a:r>
            <a:r>
              <a:rPr lang="zh-CN" altLang="en-US" sz="2200" dirty="0"/>
              <a:t>函数绘制具有不同颜色图的</a:t>
            </a:r>
            <a:r>
              <a:rPr lang="en-US" altLang="zh-CN" sz="2200" dirty="0"/>
              <a:t>2D</a:t>
            </a:r>
            <a:r>
              <a:rPr lang="zh-CN" altLang="en-US" sz="2200" dirty="0"/>
              <a:t>直方图。它使我们对不同的像素密度有了更好的了解。但是，除非您知道不同颜色的色相值，否则乍一看并不能使我们知道到底是什么颜色</a:t>
            </a:r>
            <a:r>
              <a:rPr lang="zh-CN" altLang="en-US" sz="2200" dirty="0" smtClean="0"/>
              <a:t>。它</a:t>
            </a:r>
            <a:r>
              <a:rPr lang="zh-CN" altLang="en-US" sz="2200" dirty="0"/>
              <a:t>简单而更好。</a:t>
            </a:r>
          </a:p>
        </p:txBody>
      </p:sp>
    </p:spTree>
    <p:extLst>
      <p:ext uri="{BB962C8B-B14F-4D97-AF65-F5344CB8AC3E}">
        <p14:creationId xmlns:p14="http://schemas.microsoft.com/office/powerpoint/2010/main" val="1242680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b="1" dirty="0"/>
              <a:t>注意</a:t>
            </a:r>
            <a:r>
              <a:rPr lang="zh-CN" altLang="en-US" sz="2400" dirty="0"/>
              <a:t> 使用此功能时，请记住，插值法应采用最近邻以获得更好的结果</a:t>
            </a:r>
            <a:r>
              <a:rPr lang="zh-CN" altLang="en-US" sz="2400" dirty="0" smtClean="0"/>
              <a:t>。</a:t>
            </a:r>
            <a:endParaRPr lang="en-US" altLang="zh-CN" sz="2400" dirty="0" smtClean="0"/>
          </a:p>
          <a:p>
            <a:pPr>
              <a:buFont typeface="Wingdings" panose="05000000000000000000" pitchFamily="2" charset="2"/>
              <a:buChar char="Ø"/>
            </a:pPr>
            <a:endParaRPr lang="en-US" altLang="zh-CN" sz="2400" dirty="0" smtClean="0"/>
          </a:p>
          <a:p>
            <a:pPr>
              <a:buFont typeface="Wingdings" panose="05000000000000000000" pitchFamily="2" charset="2"/>
              <a:buChar char="Ø"/>
            </a:pPr>
            <a:r>
              <a:rPr lang="zh-CN" altLang="en-US" sz="2400" dirty="0"/>
              <a:t>考虑下面的代码：</a:t>
            </a:r>
          </a:p>
        </p:txBody>
      </p:sp>
      <p:pic>
        <p:nvPicPr>
          <p:cNvPr id="4" name="图片 3"/>
          <p:cNvPicPr>
            <a:picLocks noChangeAspect="1"/>
          </p:cNvPicPr>
          <p:nvPr/>
        </p:nvPicPr>
        <p:blipFill>
          <a:blip r:embed="rId2"/>
          <a:stretch>
            <a:fillRect/>
          </a:stretch>
        </p:blipFill>
        <p:spPr>
          <a:xfrm>
            <a:off x="2814908" y="4022411"/>
            <a:ext cx="9038095" cy="2295238"/>
          </a:xfrm>
          <a:prstGeom prst="rect">
            <a:avLst/>
          </a:prstGeom>
        </p:spPr>
      </p:pic>
    </p:spTree>
    <p:extLst>
      <p:ext uri="{BB962C8B-B14F-4D97-AF65-F5344CB8AC3E}">
        <p14:creationId xmlns:p14="http://schemas.microsoft.com/office/powerpoint/2010/main" val="23308794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下面是输入图像及其颜色直方图。</a:t>
            </a:r>
            <a:r>
              <a:rPr lang="en-US" altLang="zh-CN" sz="2400" dirty="0"/>
              <a:t>X</a:t>
            </a:r>
            <a:r>
              <a:rPr lang="zh-CN" altLang="en-US" sz="2400" dirty="0"/>
              <a:t>轴显示</a:t>
            </a:r>
            <a:r>
              <a:rPr lang="en-US" altLang="zh-CN" sz="2400" dirty="0"/>
              <a:t>S</a:t>
            </a:r>
            <a:r>
              <a:rPr lang="zh-CN" altLang="en-US" sz="2400" dirty="0"/>
              <a:t>值，</a:t>
            </a:r>
            <a:r>
              <a:rPr lang="en-US" altLang="zh-CN" sz="2400" dirty="0"/>
              <a:t>Y</a:t>
            </a:r>
            <a:r>
              <a:rPr lang="zh-CN" altLang="en-US" sz="2400" dirty="0"/>
              <a:t>轴显示色相。</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771" y="2804414"/>
            <a:ext cx="8534282" cy="3008334"/>
          </a:xfrm>
          <a:prstGeom prst="rect">
            <a:avLst/>
          </a:prstGeom>
        </p:spPr>
      </p:pic>
    </p:spTree>
    <p:extLst>
      <p:ext uri="{BB962C8B-B14F-4D97-AF65-F5344CB8AC3E}">
        <p14:creationId xmlns:p14="http://schemas.microsoft.com/office/powerpoint/2010/main" val="12835831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在直方图中，您可以在</a:t>
            </a:r>
            <a:r>
              <a:rPr lang="en-US" altLang="zh-CN" sz="2400" dirty="0"/>
              <a:t>H = 100</a:t>
            </a:r>
            <a:r>
              <a:rPr lang="zh-CN" altLang="en-US" sz="2400" dirty="0"/>
              <a:t>和</a:t>
            </a:r>
            <a:r>
              <a:rPr lang="en-US" altLang="zh-CN" sz="2400" dirty="0"/>
              <a:t>S = 200</a:t>
            </a:r>
            <a:r>
              <a:rPr lang="zh-CN" altLang="en-US" sz="2400" dirty="0"/>
              <a:t>附近看到一些较高的值。它对应于天空的蓝色。同样，在</a:t>
            </a:r>
            <a:r>
              <a:rPr lang="en-US" altLang="zh-CN" sz="2400" dirty="0"/>
              <a:t>H = 25</a:t>
            </a:r>
            <a:r>
              <a:rPr lang="zh-CN" altLang="en-US" sz="2400" dirty="0"/>
              <a:t>和</a:t>
            </a:r>
            <a:r>
              <a:rPr lang="en-US" altLang="zh-CN" sz="2400" dirty="0"/>
              <a:t>S = 100</a:t>
            </a:r>
            <a:r>
              <a:rPr lang="zh-CN" altLang="en-US" sz="2400" dirty="0"/>
              <a:t>附近可以看到另一个峰值。它对应于宫殿的黄色。您可以使用</a:t>
            </a:r>
            <a:r>
              <a:rPr lang="en-US" altLang="zh-CN" sz="2400" dirty="0"/>
              <a:t>GIMP</a:t>
            </a:r>
            <a:r>
              <a:rPr lang="zh-CN" altLang="en-US" sz="2400" dirty="0"/>
              <a:t>等任何图像编辑工具进行验证。</a:t>
            </a:r>
          </a:p>
        </p:txBody>
      </p:sp>
    </p:spTree>
    <p:extLst>
      <p:ext uri="{BB962C8B-B14F-4D97-AF65-F5344CB8AC3E}">
        <p14:creationId xmlns:p14="http://schemas.microsoft.com/office/powerpoint/2010/main" val="33359255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solidFill>
                  <a:schemeClr val="accent1">
                    <a:lumMod val="75000"/>
                  </a:schemeClr>
                </a:solidFill>
              </a:rPr>
              <a:t>4.4 </a:t>
            </a:r>
            <a:r>
              <a:rPr lang="zh-CN" altLang="en-US" sz="4000" b="1" dirty="0" smtClean="0">
                <a:solidFill>
                  <a:schemeClr val="accent1">
                    <a:lumMod val="75000"/>
                  </a:schemeClr>
                </a:solidFill>
              </a:rPr>
              <a:t>傅里叶变换</a:t>
            </a:r>
            <a:endParaRPr lang="zh-CN" altLang="en-US" sz="4000" dirty="0"/>
          </a:p>
        </p:txBody>
      </p:sp>
      <p:sp>
        <p:nvSpPr>
          <p:cNvPr id="3" name="内容占位符 2"/>
          <p:cNvSpPr>
            <a:spLocks noGrp="1"/>
          </p:cNvSpPr>
          <p:nvPr>
            <p:ph idx="1"/>
          </p:nvPr>
        </p:nvSpPr>
        <p:spPr>
          <a:xfrm>
            <a:off x="2589212" y="2133599"/>
            <a:ext cx="8915400" cy="4224997"/>
          </a:xfrm>
        </p:spPr>
        <p:txBody>
          <a:bodyPr>
            <a:normAutofit/>
          </a:bodyPr>
          <a:lstStyle/>
          <a:p>
            <a:pPr algn="just">
              <a:buFont typeface="Wingdings" panose="05000000000000000000" pitchFamily="2" charset="2"/>
              <a:buChar char="p"/>
            </a:pPr>
            <a:r>
              <a:rPr lang="zh-CN" altLang="en-US" sz="2800" b="1" dirty="0"/>
              <a:t>目标</a:t>
            </a:r>
          </a:p>
          <a:p>
            <a:pPr algn="just">
              <a:buFont typeface="Wingdings" panose="05000000000000000000" pitchFamily="2" charset="2"/>
              <a:buChar char="Ø"/>
            </a:pPr>
            <a:r>
              <a:rPr lang="zh-CN" altLang="en-US" sz="2400" dirty="0"/>
              <a:t>在本节中，我们将学习 </a:t>
            </a:r>
            <a:r>
              <a:rPr lang="en-US" altLang="zh-CN" sz="2400" dirty="0"/>
              <a:t>- </a:t>
            </a:r>
            <a:r>
              <a:rPr lang="zh-CN" altLang="en-US" sz="2400" dirty="0"/>
              <a:t>使用</a:t>
            </a:r>
            <a:r>
              <a:rPr lang="en-US" altLang="zh-CN" sz="2400" dirty="0" err="1"/>
              <a:t>OpenCV</a:t>
            </a:r>
            <a:r>
              <a:rPr lang="zh-CN" altLang="en-US" sz="2400" dirty="0"/>
              <a:t>查找图像的傅立叶变换 </a:t>
            </a:r>
            <a:r>
              <a:rPr lang="en-US" altLang="zh-CN" sz="2400" dirty="0"/>
              <a:t>- </a:t>
            </a:r>
            <a:r>
              <a:rPr lang="zh-CN" altLang="en-US" sz="2400" dirty="0"/>
              <a:t>利用</a:t>
            </a:r>
            <a:r>
              <a:rPr lang="en-US" altLang="zh-CN" sz="2400" dirty="0" err="1"/>
              <a:t>Numpy</a:t>
            </a:r>
            <a:r>
              <a:rPr lang="zh-CN" altLang="en-US" sz="2400" dirty="0"/>
              <a:t>中可用的</a:t>
            </a:r>
            <a:r>
              <a:rPr lang="en-US" altLang="zh-CN" sz="2400" dirty="0"/>
              <a:t>FFT</a:t>
            </a:r>
            <a:r>
              <a:rPr lang="zh-CN" altLang="en-US" sz="2400" dirty="0"/>
              <a:t>函数 </a:t>
            </a:r>
            <a:r>
              <a:rPr lang="en-US" altLang="zh-CN" sz="2400" dirty="0"/>
              <a:t>- </a:t>
            </a:r>
            <a:r>
              <a:rPr lang="zh-CN" altLang="en-US" sz="2400" dirty="0"/>
              <a:t>傅立叶变换的某些应用程序 </a:t>
            </a:r>
            <a:r>
              <a:rPr lang="en-US" altLang="zh-CN" sz="2400" dirty="0"/>
              <a:t>- </a:t>
            </a:r>
            <a:r>
              <a:rPr lang="zh-CN" altLang="en-US" sz="2400" dirty="0"/>
              <a:t>我们将看到以下函数：</a:t>
            </a:r>
            <a:r>
              <a:rPr lang="en-US" altLang="zh-CN" sz="2400" b="1" dirty="0" err="1"/>
              <a:t>cv.dft</a:t>
            </a:r>
            <a:r>
              <a:rPr lang="en-US" altLang="zh-CN" sz="2400" dirty="0"/>
              <a:t>()</a:t>
            </a:r>
            <a:r>
              <a:rPr lang="zh-CN" altLang="en-US" sz="2400" dirty="0"/>
              <a:t>，</a:t>
            </a:r>
            <a:r>
              <a:rPr lang="en-US" altLang="zh-CN" sz="2400" b="1" dirty="0" err="1"/>
              <a:t>cv.idft</a:t>
            </a:r>
            <a:r>
              <a:rPr lang="en-US" altLang="zh-CN" sz="2400" dirty="0"/>
              <a:t>()</a:t>
            </a:r>
            <a:r>
              <a:rPr lang="zh-CN" altLang="en-US" sz="2400" dirty="0" smtClean="0"/>
              <a:t>等。</a:t>
            </a:r>
            <a:endParaRPr lang="en-US" altLang="zh-CN" sz="2400" dirty="0" smtClean="0"/>
          </a:p>
          <a:p>
            <a:pPr algn="just">
              <a:buFont typeface="Wingdings" panose="05000000000000000000" pitchFamily="2" charset="2"/>
              <a:buChar char="Ø"/>
            </a:pPr>
            <a:endParaRPr lang="en-US" altLang="zh-CN" sz="2400" dirty="0"/>
          </a:p>
          <a:p>
            <a:pPr>
              <a:buFont typeface="Wingdings" panose="05000000000000000000" pitchFamily="2" charset="2"/>
              <a:buChar char="p"/>
            </a:pPr>
            <a:r>
              <a:rPr lang="zh-CN" altLang="en-US" sz="2800" b="1" dirty="0"/>
              <a:t>理论</a:t>
            </a:r>
          </a:p>
          <a:p>
            <a:pPr algn="just">
              <a:buFont typeface="Wingdings" panose="05000000000000000000" pitchFamily="2" charset="2"/>
              <a:buChar char="Ø"/>
            </a:pPr>
            <a:r>
              <a:rPr lang="zh-CN" altLang="en-US" sz="2400" dirty="0"/>
              <a:t>傅立叶变换用于分析各种滤波器的频率特性。对于图像，</a:t>
            </a:r>
            <a:r>
              <a:rPr lang="zh-CN" altLang="en-US" sz="2400" dirty="0" smtClean="0"/>
              <a:t>使用</a:t>
            </a:r>
            <a:r>
              <a:rPr lang="en-US" altLang="zh-CN" sz="2400" dirty="0" smtClean="0"/>
              <a:t>2D</a:t>
            </a:r>
            <a:r>
              <a:rPr lang="zh-CN" altLang="en-US" sz="2400" dirty="0" smtClean="0"/>
              <a:t>离散傅里叶变换</a:t>
            </a:r>
            <a:r>
              <a:rPr lang="en-US" altLang="zh-CN" sz="2400" dirty="0" smtClean="0"/>
              <a:t>(</a:t>
            </a:r>
            <a:r>
              <a:rPr lang="en-US" altLang="zh-CN" sz="2400" dirty="0"/>
              <a:t>DFT)</a:t>
            </a:r>
            <a:r>
              <a:rPr lang="zh-CN" altLang="en-US" sz="2400" dirty="0"/>
              <a:t>查找频域。一种</a:t>
            </a:r>
            <a:r>
              <a:rPr lang="zh-CN" altLang="en-US" sz="2400" dirty="0" smtClean="0"/>
              <a:t>称为快速</a:t>
            </a:r>
            <a:r>
              <a:rPr lang="zh-CN" altLang="en-US" sz="2400" dirty="0"/>
              <a:t>傅立叶</a:t>
            </a:r>
            <a:r>
              <a:rPr lang="zh-CN" altLang="en-US" sz="2400" dirty="0" smtClean="0"/>
              <a:t>变换</a:t>
            </a:r>
            <a:r>
              <a:rPr lang="en-US" altLang="zh-CN" sz="2400" dirty="0" smtClean="0"/>
              <a:t>(</a:t>
            </a:r>
            <a:r>
              <a:rPr lang="en-US" altLang="zh-CN" sz="2400" dirty="0"/>
              <a:t>FFT)</a:t>
            </a:r>
            <a:r>
              <a:rPr lang="zh-CN" altLang="en-US" sz="2400" dirty="0"/>
              <a:t>的快速算法用于</a:t>
            </a:r>
            <a:r>
              <a:rPr lang="en-US" altLang="zh-CN" sz="2400" dirty="0"/>
              <a:t>DFT</a:t>
            </a:r>
            <a:r>
              <a:rPr lang="zh-CN" altLang="en-US" sz="2400" dirty="0"/>
              <a:t>的计算。</a:t>
            </a:r>
          </a:p>
          <a:p>
            <a:pPr algn="just">
              <a:buFont typeface="Wingdings" panose="05000000000000000000" pitchFamily="2" charset="2"/>
              <a:buChar char="Ø"/>
            </a:pPr>
            <a:endParaRPr lang="zh-CN" altLang="en-US" sz="2400" dirty="0"/>
          </a:p>
          <a:p>
            <a:endParaRPr lang="zh-CN" altLang="en-US" dirty="0"/>
          </a:p>
        </p:txBody>
      </p:sp>
    </p:spTree>
    <p:extLst>
      <p:ext uri="{BB962C8B-B14F-4D97-AF65-F5344CB8AC3E}">
        <p14:creationId xmlns:p14="http://schemas.microsoft.com/office/powerpoint/2010/main" val="35215179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algn="just">
              <a:buFont typeface="Wingdings" panose="05000000000000000000" pitchFamily="2" charset="2"/>
              <a:buChar char="Ø"/>
            </a:pPr>
            <a:r>
              <a:rPr lang="zh-CN" altLang="en-US" sz="2200" dirty="0"/>
              <a:t>对于正弦信号</a:t>
            </a:r>
            <a:r>
              <a:rPr lang="en-US" altLang="zh-CN" sz="2200" dirty="0"/>
              <a:t>x(t)=</a:t>
            </a:r>
            <a:r>
              <a:rPr lang="en-US" altLang="zh-CN" sz="2200" dirty="0" err="1"/>
              <a:t>Asin</a:t>
            </a:r>
            <a:r>
              <a:rPr lang="en-US" altLang="zh-CN" sz="2200" dirty="0"/>
              <a:t>(2π</a:t>
            </a:r>
            <a:r>
              <a:rPr lang="en-US" altLang="zh-CN" sz="2200" dirty="0" err="1"/>
              <a:t>ft</a:t>
            </a:r>
            <a:r>
              <a:rPr lang="en-US" altLang="zh-CN" sz="2200" dirty="0"/>
              <a:t>)</a:t>
            </a:r>
            <a:r>
              <a:rPr lang="zh-CN" altLang="en-US" sz="2200" dirty="0"/>
              <a:t>，我们可以说</a:t>
            </a:r>
            <a:r>
              <a:rPr lang="en-US" altLang="zh-CN" sz="2200" dirty="0"/>
              <a:t>f</a:t>
            </a:r>
            <a:r>
              <a:rPr lang="zh-CN" altLang="en-US" sz="2200" dirty="0"/>
              <a:t>是信号的频率，如果采用其频域，则可以看到</a:t>
            </a:r>
            <a:r>
              <a:rPr lang="en-US" altLang="zh-CN" sz="2200" dirty="0"/>
              <a:t>f</a:t>
            </a:r>
            <a:r>
              <a:rPr lang="zh-CN" altLang="en-US" sz="2200" dirty="0"/>
              <a:t>的尖峰。如果对信号进行采样以形成离散信号，我们将获得相同的频域，但是在</a:t>
            </a:r>
            <a:r>
              <a:rPr lang="en-US" altLang="zh-CN" sz="2200" dirty="0"/>
              <a:t>[−π</a:t>
            </a:r>
            <a:r>
              <a:rPr lang="zh-CN" altLang="en-US" sz="2200" dirty="0"/>
              <a:t>，</a:t>
            </a:r>
            <a:r>
              <a:rPr lang="en-US" altLang="zh-CN" sz="2200" dirty="0"/>
              <a:t>π]</a:t>
            </a:r>
            <a:r>
              <a:rPr lang="zh-CN" altLang="en-US" sz="2200" dirty="0"/>
              <a:t>或</a:t>
            </a:r>
            <a:r>
              <a:rPr lang="en-US" altLang="zh-CN" sz="2200" dirty="0"/>
              <a:t>[0,2π]</a:t>
            </a:r>
            <a:r>
              <a:rPr lang="zh-CN" altLang="en-US" sz="2200" dirty="0"/>
              <a:t>范围内（对于</a:t>
            </a:r>
            <a:r>
              <a:rPr lang="en-US" altLang="zh-CN" sz="2200" dirty="0"/>
              <a:t>N</a:t>
            </a:r>
            <a:r>
              <a:rPr lang="zh-CN" altLang="en-US" sz="2200" dirty="0"/>
              <a:t>点</a:t>
            </a:r>
            <a:r>
              <a:rPr lang="en-US" altLang="zh-CN" sz="2200" dirty="0"/>
              <a:t>DFT</a:t>
            </a:r>
            <a:r>
              <a:rPr lang="zh-CN" altLang="en-US" sz="2200" dirty="0"/>
              <a:t>为</a:t>
            </a:r>
            <a:r>
              <a:rPr lang="en-US" altLang="zh-CN" sz="2200" dirty="0"/>
              <a:t>[0</a:t>
            </a:r>
            <a:r>
              <a:rPr lang="zh-CN" altLang="en-US" sz="2200" dirty="0"/>
              <a:t>，</a:t>
            </a:r>
            <a:r>
              <a:rPr lang="en-US" altLang="zh-CN" sz="2200" dirty="0"/>
              <a:t>N]</a:t>
            </a:r>
            <a:r>
              <a:rPr lang="zh-CN" altLang="en-US" sz="2200" dirty="0"/>
              <a:t>）是周期性的。您可以将图像视为在两个方向上采样的信号。因此，在</a:t>
            </a:r>
            <a:r>
              <a:rPr lang="en-US" altLang="zh-CN" sz="2200" dirty="0"/>
              <a:t>X</a:t>
            </a:r>
            <a:r>
              <a:rPr lang="zh-CN" altLang="en-US" sz="2200" dirty="0"/>
              <a:t>和</a:t>
            </a:r>
            <a:r>
              <a:rPr lang="en-US" altLang="zh-CN" sz="2200" dirty="0"/>
              <a:t>Y</a:t>
            </a:r>
            <a:r>
              <a:rPr lang="zh-CN" altLang="en-US" sz="2200" dirty="0"/>
              <a:t>方向都进行傅立叶变换，可以得到图像的频率表示</a:t>
            </a:r>
            <a:r>
              <a:rPr lang="zh-CN" altLang="en-US" sz="2200" dirty="0" smtClean="0"/>
              <a:t>。</a:t>
            </a:r>
            <a:endParaRPr lang="en-US" altLang="zh-CN" sz="2200" dirty="0" smtClean="0"/>
          </a:p>
          <a:p>
            <a:pPr algn="just">
              <a:buFont typeface="Wingdings" panose="05000000000000000000" pitchFamily="2" charset="2"/>
              <a:buChar char="Ø"/>
            </a:pPr>
            <a:endParaRPr lang="en-US" altLang="zh-CN" sz="2200" dirty="0"/>
          </a:p>
          <a:p>
            <a:pPr algn="just">
              <a:buFont typeface="Wingdings" panose="05000000000000000000" pitchFamily="2" charset="2"/>
              <a:buChar char="Ø"/>
            </a:pPr>
            <a:r>
              <a:rPr lang="zh-CN" altLang="en-US" sz="2200" dirty="0"/>
              <a:t>更直观地说，对于正弦信号，如果幅度在短时间内变化如此之快，则可以说它是高频信号。如果变化缓慢，则为低频信号。您可以将相同的想法扩展到图像。</a:t>
            </a:r>
            <a:r>
              <a:rPr lang="zh-CN" altLang="en-US" sz="2200" dirty="0">
                <a:solidFill>
                  <a:srgbClr val="FF0000"/>
                </a:solidFill>
              </a:rPr>
              <a:t>图像中的振幅在哪里急剧变化？在边缘点或噪声。因此，可以说边缘和噪声是图像中的高频内容。如果幅度没有太大变化，则它是低频分量。</a:t>
            </a:r>
          </a:p>
        </p:txBody>
      </p:sp>
    </p:spTree>
    <p:extLst>
      <p:ext uri="{BB962C8B-B14F-4D97-AF65-F5344CB8AC3E}">
        <p14:creationId xmlns:p14="http://schemas.microsoft.com/office/powerpoint/2010/main" val="611127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Numpy</a:t>
            </a:r>
            <a:r>
              <a:rPr lang="zh-CN" altLang="en-US" b="1" dirty="0"/>
              <a:t>中的傅里叶变换</a:t>
            </a:r>
            <a:br>
              <a:rPr lang="zh-CN" altLang="en-US" b="1" dirty="0"/>
            </a:br>
            <a:endParaRPr lang="zh-CN" altLang="en-US" dirty="0"/>
          </a:p>
        </p:txBody>
      </p:sp>
      <p:sp>
        <p:nvSpPr>
          <p:cNvPr id="3" name="内容占位符 2"/>
          <p:cNvSpPr>
            <a:spLocks noGrp="1"/>
          </p:cNvSpPr>
          <p:nvPr>
            <p:ph idx="1"/>
          </p:nvPr>
        </p:nvSpPr>
        <p:spPr>
          <a:xfrm>
            <a:off x="2589212" y="2133599"/>
            <a:ext cx="8915400" cy="4604825"/>
          </a:xfrm>
        </p:spPr>
        <p:txBody>
          <a:bodyPr>
            <a:normAutofit/>
          </a:bodyPr>
          <a:lstStyle/>
          <a:p>
            <a:pPr algn="just">
              <a:buFont typeface="Wingdings" panose="05000000000000000000" pitchFamily="2" charset="2"/>
              <a:buChar char="ü"/>
            </a:pPr>
            <a:r>
              <a:rPr lang="zh-CN" altLang="en-US" sz="2200" dirty="0"/>
              <a:t>首先，我们将看到如何使用</a:t>
            </a:r>
            <a:r>
              <a:rPr lang="en-US" altLang="zh-CN" sz="2200" dirty="0" err="1"/>
              <a:t>Numpy</a:t>
            </a:r>
            <a:r>
              <a:rPr lang="zh-CN" altLang="en-US" sz="2200" dirty="0"/>
              <a:t>查找傅立叶变换。</a:t>
            </a:r>
            <a:r>
              <a:rPr lang="en-US" altLang="zh-CN" sz="2200" dirty="0" err="1"/>
              <a:t>Numpy</a:t>
            </a:r>
            <a:r>
              <a:rPr lang="zh-CN" altLang="en-US" sz="2200" dirty="0"/>
              <a:t>具有</a:t>
            </a:r>
            <a:r>
              <a:rPr lang="en-US" altLang="zh-CN" sz="2200" dirty="0"/>
              <a:t>FFT</a:t>
            </a:r>
            <a:r>
              <a:rPr lang="zh-CN" altLang="en-US" sz="2200" dirty="0"/>
              <a:t>软件包来执行此操作。</a:t>
            </a:r>
            <a:r>
              <a:rPr lang="en-US" altLang="zh-CN" sz="2200" b="1" dirty="0"/>
              <a:t>np.fft.fft2</a:t>
            </a:r>
            <a:r>
              <a:rPr lang="en-US" altLang="zh-CN" sz="2200" dirty="0"/>
              <a:t>()</a:t>
            </a:r>
            <a:r>
              <a:rPr lang="zh-CN" altLang="en-US" sz="2200" dirty="0"/>
              <a:t>为我们提供了频率转换，它将是一个复杂的数组。它的第一个参数是输入图像，即灰度图像。第二个参数是可选的，它决定输出数组的大小。如果它大于输入图像的大小，则在计算</a:t>
            </a:r>
            <a:r>
              <a:rPr lang="en-US" altLang="zh-CN" sz="2200" dirty="0"/>
              <a:t>FFT</a:t>
            </a:r>
            <a:r>
              <a:rPr lang="zh-CN" altLang="en-US" sz="2200" dirty="0"/>
              <a:t>之前用零填充输入图像。如果小于输入图像，将裁切输入图像。如果未传递任何参数，则输出数组的大小将与输入的大小相同</a:t>
            </a:r>
            <a:r>
              <a:rPr lang="zh-CN" altLang="en-US" sz="2200" dirty="0" smtClean="0"/>
              <a:t>。</a:t>
            </a:r>
            <a:endParaRPr lang="en-US" altLang="zh-CN" sz="2200" dirty="0" smtClean="0"/>
          </a:p>
          <a:p>
            <a:pPr algn="just">
              <a:buFont typeface="Wingdings" panose="05000000000000000000" pitchFamily="2" charset="2"/>
              <a:buChar char="ü"/>
            </a:pPr>
            <a:endParaRPr lang="zh-CN" altLang="en-US" sz="2200" dirty="0"/>
          </a:p>
          <a:p>
            <a:pPr algn="just">
              <a:buFont typeface="Wingdings" panose="05000000000000000000" pitchFamily="2" charset="2"/>
              <a:buChar char="ü"/>
            </a:pPr>
            <a:r>
              <a:rPr lang="zh-CN" altLang="en-US" sz="2200" dirty="0"/>
              <a:t>现在，一旦获得结果，零频率分量（</a:t>
            </a:r>
            <a:r>
              <a:rPr lang="en-US" altLang="zh-CN" sz="2200" dirty="0"/>
              <a:t>DC</a:t>
            </a:r>
            <a:r>
              <a:rPr lang="zh-CN" altLang="en-US" sz="2200" dirty="0"/>
              <a:t>分量）将位于左上角。如果要使其居中，则需要在两个方向上将结果都移动</a:t>
            </a:r>
            <a:r>
              <a:rPr lang="en-US" altLang="zh-CN" sz="2200" dirty="0"/>
              <a:t>N/2</a:t>
            </a:r>
            <a:r>
              <a:rPr lang="zh-CN" altLang="en-US" sz="2200" dirty="0"/>
              <a:t>。只需通过</a:t>
            </a:r>
            <a:r>
              <a:rPr lang="zh-CN" altLang="en-US" sz="2200" dirty="0" smtClean="0"/>
              <a:t>函数</a:t>
            </a:r>
            <a:r>
              <a:rPr lang="en-US" altLang="zh-CN" sz="2200" dirty="0" err="1" smtClean="0"/>
              <a:t>np.fft.fftshift</a:t>
            </a:r>
            <a:r>
              <a:rPr lang="en-US" altLang="zh-CN" sz="2200" dirty="0" smtClean="0"/>
              <a:t>()</a:t>
            </a:r>
            <a:r>
              <a:rPr lang="zh-CN" altLang="en-US" sz="2200" dirty="0"/>
              <a:t>即可完成。（它更容易分析）。找到频率变换后，就可以找到幅度谱。</a:t>
            </a:r>
          </a:p>
        </p:txBody>
      </p:sp>
    </p:spTree>
    <p:extLst>
      <p:ext uri="{BB962C8B-B14F-4D97-AF65-F5344CB8AC3E}">
        <p14:creationId xmlns:p14="http://schemas.microsoft.com/office/powerpoint/2010/main" val="10701513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89212" y="2236696"/>
            <a:ext cx="8190476" cy="3571429"/>
          </a:xfrm>
          <a:prstGeom prst="rect">
            <a:avLst/>
          </a:prstGeom>
        </p:spPr>
      </p:pic>
    </p:spTree>
    <p:extLst>
      <p:ext uri="{BB962C8B-B14F-4D97-AF65-F5344CB8AC3E}">
        <p14:creationId xmlns:p14="http://schemas.microsoft.com/office/powerpoint/2010/main" val="23717108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结果看起来像下面这样</a:t>
            </a:r>
            <a:r>
              <a:rPr lang="en-US" altLang="zh-CN" sz="2400" dirty="0"/>
              <a:t>:</a:t>
            </a:r>
            <a:endParaRPr lang="zh-CN" altLang="en-US" sz="2400" dirty="0"/>
          </a:p>
        </p:txBody>
      </p:sp>
      <p:pic>
        <p:nvPicPr>
          <p:cNvPr id="4098" name="Picture 2" descr="http://qiniu.aihubs.net/ff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2967745"/>
            <a:ext cx="8703870" cy="317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5381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buFont typeface="Wingdings" panose="05000000000000000000" pitchFamily="2" charset="2"/>
              <a:buChar char="Ø"/>
            </a:pPr>
            <a:r>
              <a:rPr lang="zh-CN" altLang="en-US" sz="2400" dirty="0"/>
              <a:t>您可以在中心看到更多白色区域，这表明低频内容更多</a:t>
            </a:r>
            <a:r>
              <a:rPr lang="zh-CN" altLang="en-US" sz="2400" dirty="0" smtClean="0"/>
              <a:t>。</a:t>
            </a:r>
            <a:endParaRPr lang="en-US" altLang="zh-CN" sz="2400" dirty="0" smtClean="0"/>
          </a:p>
          <a:p>
            <a:pPr algn="just">
              <a:buFont typeface="Wingdings" panose="05000000000000000000" pitchFamily="2" charset="2"/>
              <a:buChar char="Ø"/>
            </a:pPr>
            <a:endParaRPr lang="zh-CN" altLang="en-US" sz="2400" dirty="0"/>
          </a:p>
          <a:p>
            <a:pPr algn="just">
              <a:buFont typeface="Wingdings" panose="05000000000000000000" pitchFamily="2" charset="2"/>
              <a:buChar char="Ø"/>
            </a:pPr>
            <a:r>
              <a:rPr lang="zh-CN" altLang="en-US" sz="2400" dirty="0"/>
              <a:t>因此，您发现了频率变换现在，您可以在频域中进行一些操作，例如高通滤波和重建图像，即找到逆</a:t>
            </a:r>
            <a:r>
              <a:rPr lang="en-US" altLang="zh-CN" sz="2400" dirty="0"/>
              <a:t>DFT</a:t>
            </a:r>
            <a:r>
              <a:rPr lang="zh-CN" altLang="en-US" sz="2400" dirty="0"/>
              <a:t>。为此，您只需用尺寸为</a:t>
            </a:r>
            <a:r>
              <a:rPr lang="en-US" altLang="zh-CN" sz="2400" dirty="0"/>
              <a:t>60x60</a:t>
            </a:r>
            <a:r>
              <a:rPr lang="zh-CN" altLang="en-US" sz="2400" dirty="0"/>
              <a:t>的矩形窗口遮罩即可消除低频。然后，</a:t>
            </a:r>
            <a:r>
              <a:rPr lang="zh-CN" altLang="en-US" sz="2400" dirty="0" smtClean="0"/>
              <a:t>使用</a:t>
            </a:r>
            <a:r>
              <a:rPr lang="en-US" altLang="zh-CN" sz="2400" dirty="0" err="1" smtClean="0"/>
              <a:t>np.fft.ifftshift</a:t>
            </a:r>
            <a:r>
              <a:rPr lang="en-US" altLang="zh-CN" sz="2400" dirty="0" smtClean="0"/>
              <a:t>()</a:t>
            </a:r>
            <a:r>
              <a:rPr lang="zh-CN" altLang="en-US" sz="2400" dirty="0"/>
              <a:t>应用反向移位，以使</a:t>
            </a:r>
            <a:r>
              <a:rPr lang="en-US" altLang="zh-CN" sz="2400" dirty="0"/>
              <a:t>DC</a:t>
            </a:r>
            <a:r>
              <a:rPr lang="zh-CN" altLang="en-US" sz="2400" dirty="0"/>
              <a:t>分量再次出现在左上角。然后</a:t>
            </a:r>
            <a:r>
              <a:rPr lang="zh-CN" altLang="en-US" sz="2400" dirty="0" smtClean="0"/>
              <a:t>使用</a:t>
            </a:r>
            <a:r>
              <a:rPr lang="en-US" altLang="zh-CN" sz="2400" dirty="0" smtClean="0"/>
              <a:t>np.ifft2()</a:t>
            </a:r>
            <a:r>
              <a:rPr lang="zh-CN" altLang="en-US" sz="2400" dirty="0"/>
              <a:t>函数找到逆</a:t>
            </a:r>
            <a:r>
              <a:rPr lang="en-US" altLang="zh-CN" sz="2400" dirty="0"/>
              <a:t>FFT</a:t>
            </a:r>
            <a:r>
              <a:rPr lang="zh-CN" altLang="en-US" sz="2400" dirty="0"/>
              <a:t>。同样，结果将是一个复数。您可以采用其绝对值。</a:t>
            </a:r>
          </a:p>
          <a:p>
            <a:endParaRPr lang="zh-CN" altLang="en-US" dirty="0"/>
          </a:p>
        </p:txBody>
      </p:sp>
    </p:spTree>
    <p:extLst>
      <p:ext uri="{BB962C8B-B14F-4D97-AF65-F5344CB8AC3E}">
        <p14:creationId xmlns:p14="http://schemas.microsoft.com/office/powerpoint/2010/main" val="4051842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89212" y="1919068"/>
            <a:ext cx="8915400" cy="4717367"/>
          </a:xfrm>
        </p:spPr>
        <p:txBody>
          <a:bodyPr>
            <a:normAutofit/>
          </a:bodyPr>
          <a:lstStyle/>
          <a:p>
            <a:pPr algn="just">
              <a:buFont typeface="Wingdings" panose="05000000000000000000" pitchFamily="2" charset="2"/>
              <a:buChar char="Ø"/>
            </a:pPr>
            <a:r>
              <a:rPr lang="zh-CN" altLang="en-US" sz="2200" dirty="0" smtClean="0"/>
              <a:t>现在</a:t>
            </a:r>
            <a:r>
              <a:rPr lang="zh-CN" altLang="en-US" sz="2200" dirty="0"/>
              <a:t>我们有了一个关于直方图的想法，我们可以研究如何找到它。</a:t>
            </a:r>
            <a:r>
              <a:rPr lang="en-US" altLang="zh-CN" sz="2200" dirty="0" err="1"/>
              <a:t>OpenCV</a:t>
            </a:r>
            <a:r>
              <a:rPr lang="zh-CN" altLang="en-US" sz="2200" dirty="0"/>
              <a:t>和</a:t>
            </a:r>
            <a:r>
              <a:rPr lang="en-US" altLang="zh-CN" sz="2200" dirty="0" err="1"/>
              <a:t>Numpy</a:t>
            </a:r>
            <a:r>
              <a:rPr lang="zh-CN" altLang="en-US" sz="2200" dirty="0"/>
              <a:t>都为此内置了功能。在使用这些功能之前，我们需要了解一些与直方图有关的术语</a:t>
            </a:r>
            <a:r>
              <a:rPr lang="zh-CN" altLang="en-US" sz="2200" dirty="0" smtClean="0"/>
              <a:t>。</a:t>
            </a:r>
            <a:endParaRPr lang="en-US" altLang="zh-CN" sz="2200" dirty="0" smtClean="0"/>
          </a:p>
          <a:p>
            <a:pPr algn="just">
              <a:buFont typeface="Wingdings" panose="05000000000000000000" pitchFamily="2" charset="2"/>
              <a:buChar char="Ø"/>
            </a:pPr>
            <a:endParaRPr lang="en-US" altLang="zh-CN" sz="2200" dirty="0" smtClean="0"/>
          </a:p>
          <a:p>
            <a:pPr marL="576000" algn="just">
              <a:buFont typeface="Arial" panose="020B0604020202020204" pitchFamily="34" charset="0"/>
              <a:buChar char="•"/>
            </a:pPr>
            <a:r>
              <a:rPr lang="en-US" altLang="zh-CN" sz="2000" b="1" dirty="0"/>
              <a:t>BINS</a:t>
            </a:r>
            <a:r>
              <a:rPr lang="zh-CN" altLang="en-US" sz="2000" dirty="0"/>
              <a:t>：上面的直方图显示每个像素值的像素数，即从</a:t>
            </a:r>
            <a:r>
              <a:rPr lang="en-US" altLang="zh-CN" sz="2000" dirty="0"/>
              <a:t>0</a:t>
            </a:r>
            <a:r>
              <a:rPr lang="zh-CN" altLang="en-US" sz="2000" dirty="0"/>
              <a:t>到</a:t>
            </a:r>
            <a:r>
              <a:rPr lang="en-US" altLang="zh-CN" sz="2000" dirty="0"/>
              <a:t>255</a:t>
            </a:r>
            <a:r>
              <a:rPr lang="zh-CN" altLang="en-US" sz="2000" dirty="0"/>
              <a:t>。即，您需要</a:t>
            </a:r>
            <a:r>
              <a:rPr lang="en-US" altLang="zh-CN" sz="2000" dirty="0"/>
              <a:t>256</a:t>
            </a:r>
            <a:r>
              <a:rPr lang="zh-CN" altLang="en-US" sz="2000" dirty="0"/>
              <a:t>个值来显示上面的直方图。但是考虑一下，如果您不需要分别找到所有像素值的像素数，而是找到像素值间隔中的像素数怎么办？ 例如，您需要找到介于</a:t>
            </a:r>
            <a:r>
              <a:rPr lang="en-US" altLang="zh-CN" sz="2000" dirty="0"/>
              <a:t>0</a:t>
            </a:r>
            <a:r>
              <a:rPr lang="zh-CN" altLang="en-US" sz="2000" dirty="0"/>
              <a:t>到</a:t>
            </a:r>
            <a:r>
              <a:rPr lang="en-US" altLang="zh-CN" sz="2000" dirty="0"/>
              <a:t>15</a:t>
            </a:r>
            <a:r>
              <a:rPr lang="zh-CN" altLang="en-US" sz="2000" dirty="0"/>
              <a:t>之间的像素数，然后找到</a:t>
            </a:r>
            <a:r>
              <a:rPr lang="en-US" altLang="zh-CN" sz="2000" dirty="0"/>
              <a:t>16</a:t>
            </a:r>
            <a:r>
              <a:rPr lang="zh-CN" altLang="en-US" sz="2000" dirty="0"/>
              <a:t>到</a:t>
            </a:r>
            <a:r>
              <a:rPr lang="en-US" altLang="zh-CN" sz="2000" dirty="0"/>
              <a:t>31</a:t>
            </a:r>
            <a:r>
              <a:rPr lang="zh-CN" altLang="en-US" sz="2000" dirty="0"/>
              <a:t>之间，</a:t>
            </a:r>
            <a:r>
              <a:rPr lang="en-US" altLang="zh-CN" sz="2000" dirty="0"/>
              <a:t>…</a:t>
            </a:r>
            <a:r>
              <a:rPr lang="zh-CN" altLang="en-US" sz="2000" dirty="0"/>
              <a:t>，</a:t>
            </a:r>
            <a:r>
              <a:rPr lang="en-US" altLang="zh-CN" sz="2000" dirty="0"/>
              <a:t>240</a:t>
            </a:r>
            <a:r>
              <a:rPr lang="zh-CN" altLang="en-US" sz="2000" dirty="0"/>
              <a:t>到</a:t>
            </a:r>
            <a:r>
              <a:rPr lang="en-US" altLang="zh-CN" sz="2000" dirty="0"/>
              <a:t>255</a:t>
            </a:r>
            <a:r>
              <a:rPr lang="zh-CN" altLang="en-US" sz="2000" dirty="0"/>
              <a:t>之间的像素数。只需要</a:t>
            </a:r>
            <a:r>
              <a:rPr lang="en-US" altLang="zh-CN" sz="2000" dirty="0"/>
              <a:t>16</a:t>
            </a:r>
            <a:r>
              <a:rPr lang="zh-CN" altLang="en-US" sz="2000" dirty="0"/>
              <a:t>个值即可表示直方图。这就是在</a:t>
            </a:r>
            <a:r>
              <a:rPr lang="en-US" altLang="zh-CN" sz="2000" dirty="0" err="1"/>
              <a:t>OpenCV</a:t>
            </a:r>
            <a:r>
              <a:rPr lang="zh-CN" altLang="en-US" sz="2000" dirty="0"/>
              <a:t>教程中有关直方图的示例中显示的内容。</a:t>
            </a:r>
            <a:r>
              <a:rPr lang="en-US" altLang="zh-CN" sz="2000" dirty="0"/>
              <a:t>BINS</a:t>
            </a:r>
            <a:r>
              <a:rPr lang="zh-CN" altLang="en-US" sz="2000" dirty="0"/>
              <a:t>由</a:t>
            </a:r>
            <a:r>
              <a:rPr lang="en-US" altLang="zh-CN" sz="2000" dirty="0" err="1"/>
              <a:t>OpenCV</a:t>
            </a:r>
            <a:r>
              <a:rPr lang="zh-CN" altLang="en-US" sz="2000" dirty="0"/>
              <a:t>文档中的</a:t>
            </a:r>
            <a:r>
              <a:rPr lang="en-US" altLang="zh-CN" sz="2000" dirty="0" err="1"/>
              <a:t>histSize</a:t>
            </a:r>
            <a:r>
              <a:rPr lang="zh-CN" altLang="en-US" sz="2000" dirty="0"/>
              <a:t>术语表示。</a:t>
            </a:r>
          </a:p>
          <a:p>
            <a:pPr marL="648000" algn="just">
              <a:buFont typeface="Arial" panose="020B0604020202020204" pitchFamily="34" charset="0"/>
              <a:buChar char="•"/>
            </a:pPr>
            <a:endParaRPr lang="en-US" altLang="zh-CN" sz="2000" dirty="0" smtClean="0"/>
          </a:p>
          <a:p>
            <a:pPr marL="648000" algn="just">
              <a:buFont typeface="Arial" panose="020B0604020202020204" pitchFamily="34" charset="0"/>
              <a:buChar char="•"/>
            </a:pPr>
            <a:endParaRPr lang="zh-CN" altLang="en-US" dirty="0"/>
          </a:p>
        </p:txBody>
      </p:sp>
      <p:sp>
        <p:nvSpPr>
          <p:cNvPr id="4" name="标题 1"/>
          <p:cNvSpPr>
            <a:spLocks noGrp="1"/>
          </p:cNvSpPr>
          <p:nvPr>
            <p:ph type="title"/>
          </p:nvPr>
        </p:nvSpPr>
        <p:spPr>
          <a:xfrm>
            <a:off x="2592925" y="624110"/>
            <a:ext cx="8911687" cy="1280890"/>
          </a:xfrm>
        </p:spPr>
        <p:txBody>
          <a:bodyPr/>
          <a:lstStyle/>
          <a:p>
            <a:r>
              <a:rPr lang="zh-CN" altLang="en-US" b="1" dirty="0"/>
              <a:t>寻找直方图</a:t>
            </a:r>
            <a:br>
              <a:rPr lang="zh-CN" altLang="en-US" b="1" dirty="0"/>
            </a:br>
            <a:endParaRPr lang="zh-CN" altLang="en-US" dirty="0"/>
          </a:p>
        </p:txBody>
      </p:sp>
    </p:spTree>
    <p:extLst>
      <p:ext uri="{BB962C8B-B14F-4D97-AF65-F5344CB8AC3E}">
        <p14:creationId xmlns:p14="http://schemas.microsoft.com/office/powerpoint/2010/main" val="27017112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89212" y="2133600"/>
            <a:ext cx="7695238" cy="3523809"/>
          </a:xfrm>
          <a:prstGeom prst="rect">
            <a:avLst/>
          </a:prstGeom>
        </p:spPr>
      </p:pic>
    </p:spTree>
    <p:extLst>
      <p:ext uri="{BB962C8B-B14F-4D97-AF65-F5344CB8AC3E}">
        <p14:creationId xmlns:p14="http://schemas.microsoft.com/office/powerpoint/2010/main" val="7165744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结果看起来像下面这样：</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822184"/>
            <a:ext cx="8155008" cy="2790825"/>
          </a:xfrm>
          <a:prstGeom prst="rect">
            <a:avLst/>
          </a:prstGeom>
        </p:spPr>
      </p:pic>
    </p:spTree>
    <p:extLst>
      <p:ext uri="{BB962C8B-B14F-4D97-AF65-F5344CB8AC3E}">
        <p14:creationId xmlns:p14="http://schemas.microsoft.com/office/powerpoint/2010/main" val="32276715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200" dirty="0"/>
              <a:t>结果表明高通滤波是边缘检测操作。这就是我们在“图像渐变”一章中看到的。这也表明大多数图像数据都存在于频谱的低频区域。无论如何，我们已经看到了如何在</a:t>
            </a:r>
            <a:r>
              <a:rPr lang="en-US" altLang="zh-CN" sz="2200" dirty="0" err="1"/>
              <a:t>Numpy</a:t>
            </a:r>
            <a:r>
              <a:rPr lang="zh-CN" altLang="en-US" sz="2200" dirty="0"/>
              <a:t>中找到</a:t>
            </a:r>
            <a:r>
              <a:rPr lang="en-US" altLang="zh-CN" sz="2200" dirty="0"/>
              <a:t>DFT</a:t>
            </a:r>
            <a:r>
              <a:rPr lang="zh-CN" altLang="en-US" sz="2200" dirty="0"/>
              <a:t>，</a:t>
            </a:r>
            <a:r>
              <a:rPr lang="en-US" altLang="zh-CN" sz="2200" dirty="0"/>
              <a:t>IDFT</a:t>
            </a:r>
            <a:r>
              <a:rPr lang="zh-CN" altLang="en-US" sz="2200" dirty="0"/>
              <a:t>等</a:t>
            </a:r>
            <a:r>
              <a:rPr lang="zh-CN" altLang="en-US" sz="2200" dirty="0" smtClean="0"/>
              <a:t>。</a:t>
            </a:r>
            <a:endParaRPr lang="en-US" altLang="zh-CN" sz="2200" dirty="0" smtClean="0"/>
          </a:p>
          <a:p>
            <a:pPr algn="just">
              <a:buFont typeface="Wingdings" panose="05000000000000000000" pitchFamily="2" charset="2"/>
              <a:buChar char="Ø"/>
            </a:pPr>
            <a:endParaRPr lang="en-US" altLang="zh-CN" sz="2200" dirty="0"/>
          </a:p>
          <a:p>
            <a:pPr algn="just">
              <a:buFont typeface="Wingdings" panose="05000000000000000000" pitchFamily="2" charset="2"/>
              <a:buChar char="Ø"/>
            </a:pPr>
            <a:r>
              <a:rPr lang="zh-CN" altLang="en-US" sz="2200" dirty="0" smtClean="0"/>
              <a:t>现在</a:t>
            </a:r>
            <a:r>
              <a:rPr lang="zh-CN" altLang="en-US" sz="2200" dirty="0"/>
              <a:t>，让我们看看如何在</a:t>
            </a:r>
            <a:r>
              <a:rPr lang="en-US" altLang="zh-CN" sz="2200" dirty="0" err="1"/>
              <a:t>OpenCV</a:t>
            </a:r>
            <a:r>
              <a:rPr lang="zh-CN" altLang="en-US" sz="2200" dirty="0"/>
              <a:t>中进行操作</a:t>
            </a:r>
            <a:r>
              <a:rPr lang="zh-CN" altLang="en-US" sz="2200" dirty="0" smtClean="0"/>
              <a:t>。如果</a:t>
            </a:r>
            <a:r>
              <a:rPr lang="zh-CN" altLang="en-US" sz="2200" dirty="0"/>
              <a:t>您仔细观察结果，尤其是最后一张</a:t>
            </a:r>
            <a:r>
              <a:rPr lang="en-US" altLang="zh-CN" sz="2200" dirty="0"/>
              <a:t>JET</a:t>
            </a:r>
            <a:r>
              <a:rPr lang="zh-CN" altLang="en-US" sz="2200" dirty="0"/>
              <a:t>颜色的图像，您会看到一些伪像（我用红色箭头标记的一个实例）。</a:t>
            </a:r>
            <a:r>
              <a:rPr lang="zh-CN" altLang="en-US" sz="2200" dirty="0">
                <a:solidFill>
                  <a:srgbClr val="FF0000"/>
                </a:solidFill>
              </a:rPr>
              <a:t>它在那里显示出一些波纹状结构，称为**振铃效应**。</a:t>
            </a:r>
            <a:r>
              <a:rPr lang="zh-CN" altLang="en-US" sz="2200" dirty="0"/>
              <a:t>这是由我们用于遮罩的矩形窗口引起的。此掩码转换为正弦形状，从而导致此问题。因此，矩形窗口不用于过滤。更好的选择是高斯窗口。</a:t>
            </a:r>
          </a:p>
        </p:txBody>
      </p:sp>
    </p:spTree>
    <p:extLst>
      <p:ext uri="{BB962C8B-B14F-4D97-AF65-F5344CB8AC3E}">
        <p14:creationId xmlns:p14="http://schemas.microsoft.com/office/powerpoint/2010/main" val="34253749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OpenCV</a:t>
            </a:r>
            <a:r>
              <a:rPr lang="zh-CN" altLang="en-US" b="1" dirty="0"/>
              <a:t>中的傅里叶变换</a:t>
            </a:r>
            <a:br>
              <a:rPr lang="zh-CN" altLang="en-US" b="1" dirty="0"/>
            </a:b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en-US" altLang="zh-CN" sz="2400" dirty="0" err="1"/>
              <a:t>OpenCV</a:t>
            </a:r>
            <a:r>
              <a:rPr lang="zh-CN" altLang="en-US" sz="2400" dirty="0"/>
              <a:t>为此提供</a:t>
            </a:r>
            <a:r>
              <a:rPr lang="zh-CN" altLang="en-US" sz="2400" dirty="0" smtClean="0"/>
              <a:t>了</a:t>
            </a:r>
            <a:r>
              <a:rPr lang="en-US" altLang="zh-CN" sz="2400" dirty="0" err="1" smtClean="0"/>
              <a:t>cv.dft</a:t>
            </a:r>
            <a:r>
              <a:rPr lang="en-US" altLang="zh-CN" sz="2400" dirty="0" smtClean="0"/>
              <a:t>()</a:t>
            </a:r>
            <a:r>
              <a:rPr lang="zh-CN" altLang="en-US" sz="2400" dirty="0" smtClean="0"/>
              <a:t>和</a:t>
            </a:r>
            <a:r>
              <a:rPr lang="en-US" altLang="zh-CN" sz="2400" dirty="0" err="1" smtClean="0"/>
              <a:t>cv.idft</a:t>
            </a:r>
            <a:r>
              <a:rPr lang="en-US" altLang="zh-CN" sz="2400" dirty="0" smtClean="0"/>
              <a:t>()</a:t>
            </a:r>
            <a:r>
              <a:rPr lang="zh-CN" altLang="en-US" sz="2400" dirty="0"/>
              <a:t>函数。它返回与前一个相同的结果，但是有两个通道。第一个通道是结果的实部，第二个通道是结果的虚部。输入图像首先应转换为</a:t>
            </a:r>
            <a:r>
              <a:rPr lang="en-US" altLang="zh-CN" sz="2400" dirty="0"/>
              <a:t>np.float32</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dirty="0" smtClean="0"/>
              <a:t>我们</a:t>
            </a:r>
            <a:r>
              <a:rPr lang="zh-CN" altLang="en-US" sz="2400" dirty="0"/>
              <a:t>来看看怎么做。</a:t>
            </a:r>
          </a:p>
        </p:txBody>
      </p:sp>
    </p:spTree>
    <p:extLst>
      <p:ext uri="{BB962C8B-B14F-4D97-AF65-F5344CB8AC3E}">
        <p14:creationId xmlns:p14="http://schemas.microsoft.com/office/powerpoint/2010/main" val="17369615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115810" y="2133600"/>
            <a:ext cx="10076190" cy="3304762"/>
          </a:xfrm>
          <a:prstGeom prst="rect">
            <a:avLst/>
          </a:prstGeom>
        </p:spPr>
      </p:pic>
    </p:spTree>
    <p:extLst>
      <p:ext uri="{BB962C8B-B14F-4D97-AF65-F5344CB8AC3E}">
        <p14:creationId xmlns:p14="http://schemas.microsoft.com/office/powerpoint/2010/main" val="12807255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b="1" dirty="0"/>
              <a:t>注意</a:t>
            </a:r>
            <a:r>
              <a:rPr lang="zh-CN" altLang="en-US" sz="2400" dirty="0"/>
              <a:t> 您还可以</a:t>
            </a:r>
            <a:r>
              <a:rPr lang="zh-CN" altLang="en-US" sz="2400" dirty="0" smtClean="0"/>
              <a:t>使用</a:t>
            </a:r>
            <a:r>
              <a:rPr lang="en-US" altLang="zh-CN" sz="2400" dirty="0" err="1" smtClean="0"/>
              <a:t>cv.cartToPolar</a:t>
            </a:r>
            <a:r>
              <a:rPr lang="en-US" altLang="zh-CN" sz="2400" dirty="0" smtClean="0"/>
              <a:t>()</a:t>
            </a:r>
            <a:r>
              <a:rPr lang="zh-CN" altLang="en-US" sz="2400" dirty="0"/>
              <a:t>，它在单个镜头中同时返回幅值和</a:t>
            </a:r>
            <a:r>
              <a:rPr lang="zh-CN" altLang="en-US" sz="2400" dirty="0" smtClean="0"/>
              <a:t>相位。</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a:t>现在我们要做</a:t>
            </a:r>
            <a:r>
              <a:rPr lang="en-US" altLang="zh-CN" sz="2400" dirty="0"/>
              <a:t>DFT</a:t>
            </a:r>
            <a:r>
              <a:rPr lang="zh-CN" altLang="en-US" sz="2400" dirty="0"/>
              <a:t>的逆变换。在上一节中，我们创建了一个</a:t>
            </a:r>
            <a:r>
              <a:rPr lang="en-US" altLang="zh-CN" sz="2400" dirty="0"/>
              <a:t>HPF</a:t>
            </a:r>
            <a:r>
              <a:rPr lang="zh-CN" altLang="en-US" sz="2400" dirty="0"/>
              <a:t>，这次我们将看到如何删除图像中的高频内容，即我们将</a:t>
            </a:r>
            <a:r>
              <a:rPr lang="en-US" altLang="zh-CN" sz="2400" dirty="0"/>
              <a:t>LPF</a:t>
            </a:r>
            <a:r>
              <a:rPr lang="zh-CN" altLang="en-US" sz="2400" dirty="0"/>
              <a:t>应用到图像中。它实际上模糊了图像。为此，我们首先创建一个高值</a:t>
            </a:r>
            <a:r>
              <a:rPr lang="en-US" altLang="zh-CN" sz="2400" dirty="0"/>
              <a:t>(1)</a:t>
            </a:r>
            <a:r>
              <a:rPr lang="zh-CN" altLang="en-US" sz="2400" dirty="0"/>
              <a:t>在低频部分，即我们过滤低频内容，</a:t>
            </a:r>
            <a:r>
              <a:rPr lang="en-US" altLang="zh-CN" sz="2400" dirty="0"/>
              <a:t>0</a:t>
            </a:r>
            <a:r>
              <a:rPr lang="zh-CN" altLang="en-US" sz="2400" dirty="0"/>
              <a:t>在高频区。</a:t>
            </a:r>
          </a:p>
        </p:txBody>
      </p:sp>
    </p:spTree>
    <p:extLst>
      <p:ext uri="{BB962C8B-B14F-4D97-AF65-F5344CB8AC3E}">
        <p14:creationId xmlns:p14="http://schemas.microsoft.com/office/powerpoint/2010/main" val="9226690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89212" y="1777889"/>
            <a:ext cx="8133333" cy="4133333"/>
          </a:xfrm>
          <a:prstGeom prst="rect">
            <a:avLst/>
          </a:prstGeom>
        </p:spPr>
      </p:pic>
    </p:spTree>
    <p:extLst>
      <p:ext uri="{BB962C8B-B14F-4D97-AF65-F5344CB8AC3E}">
        <p14:creationId xmlns:p14="http://schemas.microsoft.com/office/powerpoint/2010/main" val="42575480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89212" y="2133599"/>
            <a:ext cx="8915400" cy="4492283"/>
          </a:xfrm>
        </p:spPr>
        <p:txBody>
          <a:bodyPr>
            <a:normAutofit/>
          </a:bodyPr>
          <a:lstStyle/>
          <a:p>
            <a:pPr>
              <a:buFont typeface="Wingdings" panose="05000000000000000000" pitchFamily="2" charset="2"/>
              <a:buChar char="p"/>
            </a:pPr>
            <a:r>
              <a:rPr lang="zh-CN" altLang="en-US" sz="2400" dirty="0"/>
              <a:t>看看结果</a:t>
            </a:r>
            <a:r>
              <a:rPr lang="zh-CN" altLang="en-US" sz="2400" dirty="0" smtClean="0"/>
              <a:t>：</a:t>
            </a:r>
            <a:endParaRPr lang="en-US" altLang="zh-CN" sz="2400" dirty="0" smtClean="0"/>
          </a:p>
          <a:p>
            <a:pPr>
              <a:buFont typeface="Wingdings" panose="05000000000000000000" pitchFamily="2" charset="2"/>
              <a:buChar char="p"/>
            </a:pPr>
            <a:endParaRPr lang="en-US" altLang="zh-CN" sz="2400" dirty="0"/>
          </a:p>
          <a:p>
            <a:pPr>
              <a:buFont typeface="Wingdings" panose="05000000000000000000" pitchFamily="2" charset="2"/>
              <a:buChar char="p"/>
            </a:pPr>
            <a:endParaRPr lang="en-US" altLang="zh-CN" sz="2400" dirty="0" smtClean="0"/>
          </a:p>
          <a:p>
            <a:pPr>
              <a:buFont typeface="Wingdings" panose="05000000000000000000" pitchFamily="2" charset="2"/>
              <a:buChar char="p"/>
            </a:pPr>
            <a:endParaRPr lang="en-US" altLang="zh-CN" sz="2400" dirty="0"/>
          </a:p>
          <a:p>
            <a:pPr>
              <a:buFont typeface="Wingdings" panose="05000000000000000000" pitchFamily="2" charset="2"/>
              <a:buChar char="p"/>
            </a:pPr>
            <a:endParaRPr lang="en-US" altLang="zh-CN" sz="2400" dirty="0" smtClean="0"/>
          </a:p>
          <a:p>
            <a:pPr>
              <a:buFont typeface="Wingdings" panose="05000000000000000000" pitchFamily="2" charset="2"/>
              <a:buChar char="p"/>
            </a:pPr>
            <a:endParaRPr lang="en-US" altLang="zh-CN" sz="2400" dirty="0"/>
          </a:p>
          <a:p>
            <a:pPr>
              <a:buFont typeface="Wingdings" panose="05000000000000000000" pitchFamily="2" charset="2"/>
              <a:buChar char="p"/>
            </a:pPr>
            <a:endParaRPr lang="en-US" altLang="zh-CN" sz="2400" dirty="0" smtClean="0"/>
          </a:p>
          <a:p>
            <a:pPr algn="just">
              <a:buFont typeface="Wingdings" panose="05000000000000000000" pitchFamily="2" charset="2"/>
              <a:buChar char="p"/>
            </a:pPr>
            <a:r>
              <a:rPr lang="zh-CN" altLang="en-US" sz="2400" b="1" dirty="0"/>
              <a:t>注意</a:t>
            </a:r>
            <a:r>
              <a:rPr lang="zh-CN" altLang="en-US" sz="2400" dirty="0"/>
              <a:t> 通常，</a:t>
            </a:r>
            <a:r>
              <a:rPr lang="en-US" altLang="zh-CN" sz="2400" dirty="0" err="1"/>
              <a:t>OpenCV</a:t>
            </a:r>
            <a:r>
              <a:rPr lang="zh-CN" altLang="en-US" sz="2400" dirty="0" smtClean="0"/>
              <a:t>函数</a:t>
            </a:r>
            <a:r>
              <a:rPr lang="en-US" altLang="zh-CN" sz="2400" dirty="0" err="1" smtClean="0"/>
              <a:t>cv.dft</a:t>
            </a:r>
            <a:r>
              <a:rPr lang="en-US" altLang="zh-CN" sz="2400" dirty="0" smtClean="0"/>
              <a:t>()</a:t>
            </a:r>
            <a:r>
              <a:rPr lang="zh-CN" altLang="en-US" sz="2400" dirty="0" smtClean="0"/>
              <a:t>和</a:t>
            </a:r>
            <a:r>
              <a:rPr lang="en-US" altLang="zh-CN" sz="2400" dirty="0" err="1" smtClean="0"/>
              <a:t>cv.idft</a:t>
            </a:r>
            <a:r>
              <a:rPr lang="en-US" altLang="zh-CN" sz="2400" dirty="0" smtClean="0"/>
              <a:t>()</a:t>
            </a:r>
            <a:r>
              <a:rPr lang="zh-CN" altLang="en-US" sz="2400" dirty="0"/>
              <a:t>比</a:t>
            </a:r>
            <a:r>
              <a:rPr lang="en-US" altLang="zh-CN" sz="2400" dirty="0" err="1"/>
              <a:t>Numpy</a:t>
            </a:r>
            <a:r>
              <a:rPr lang="zh-CN" altLang="en-US" sz="2400" dirty="0"/>
              <a:t>函数更快。但是</a:t>
            </a:r>
            <a:r>
              <a:rPr lang="en-US" altLang="zh-CN" sz="2400" dirty="0" err="1"/>
              <a:t>Numpy</a:t>
            </a:r>
            <a:r>
              <a:rPr lang="zh-CN" altLang="en-US" sz="2400" dirty="0"/>
              <a:t>函数更容易使用。</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843" y="2616150"/>
            <a:ext cx="8083551" cy="2694517"/>
          </a:xfrm>
          <a:prstGeom prst="rect">
            <a:avLst/>
          </a:prstGeom>
        </p:spPr>
      </p:pic>
    </p:spTree>
    <p:extLst>
      <p:ext uri="{BB962C8B-B14F-4D97-AF65-F5344CB8AC3E}">
        <p14:creationId xmlns:p14="http://schemas.microsoft.com/office/powerpoint/2010/main" val="37487307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b="1" dirty="0"/>
              <a:t>附加资源</a:t>
            </a:r>
          </a:p>
          <a:p>
            <a:pPr>
              <a:buFont typeface="Wingdings" panose="05000000000000000000" pitchFamily="2" charset="2"/>
              <a:buChar char="ü"/>
            </a:pPr>
            <a:r>
              <a:rPr lang="en-US" altLang="zh-CN" sz="2200" dirty="0"/>
              <a:t>1.</a:t>
            </a:r>
            <a:r>
              <a:rPr lang="zh-CN" altLang="en-US" sz="2200" dirty="0"/>
              <a:t>傅里叶变换的直观解释：</a:t>
            </a:r>
            <a:r>
              <a:rPr lang="en-US" altLang="zh-CN" sz="2200" dirty="0">
                <a:hlinkClick r:id="rId2"/>
              </a:rPr>
              <a:t>http://cns-alumni.bu.edu/~slehar/fourier/fourier.html</a:t>
            </a:r>
            <a:r>
              <a:rPr lang="en-US" altLang="zh-CN" sz="2200" dirty="0"/>
              <a:t> by Steven Lehar </a:t>
            </a:r>
            <a:endParaRPr lang="en-US" altLang="zh-CN" sz="2200" dirty="0" smtClean="0"/>
          </a:p>
          <a:p>
            <a:pPr>
              <a:buFont typeface="Wingdings" panose="05000000000000000000" pitchFamily="2" charset="2"/>
              <a:buChar char="ü"/>
            </a:pPr>
            <a:r>
              <a:rPr lang="en-US" altLang="zh-CN" sz="2200" dirty="0" smtClean="0"/>
              <a:t>2</a:t>
            </a:r>
            <a:r>
              <a:rPr lang="en-US" altLang="zh-CN" sz="2200" dirty="0"/>
              <a:t>. </a:t>
            </a:r>
            <a:r>
              <a:rPr lang="zh-CN" altLang="en-US" sz="2200" dirty="0"/>
              <a:t>傅里叶变换：</a:t>
            </a:r>
            <a:r>
              <a:rPr lang="en-US" altLang="zh-CN" sz="2200" dirty="0">
                <a:hlinkClick r:id="rId3"/>
              </a:rPr>
              <a:t>http://homepages.inf.ed.ac.uk/rbf/HIPR2/fourier.htm</a:t>
            </a:r>
            <a:r>
              <a:rPr lang="en-US" altLang="zh-CN" sz="2200" dirty="0"/>
              <a:t> at HIPR </a:t>
            </a:r>
            <a:endParaRPr lang="en-US" altLang="zh-CN" sz="2200" dirty="0" smtClean="0"/>
          </a:p>
          <a:p>
            <a:pPr>
              <a:buFont typeface="Wingdings" panose="05000000000000000000" pitchFamily="2" charset="2"/>
              <a:buChar char="ü"/>
            </a:pPr>
            <a:r>
              <a:rPr lang="en-US" altLang="zh-CN" sz="2200" dirty="0" smtClean="0"/>
              <a:t>3</a:t>
            </a:r>
            <a:r>
              <a:rPr lang="en-US" altLang="zh-CN" sz="2200" dirty="0"/>
              <a:t>. </a:t>
            </a:r>
            <a:r>
              <a:rPr lang="zh-CN" altLang="en-US" sz="2200" dirty="0"/>
              <a:t>图像中的频率域指什么？</a:t>
            </a:r>
            <a:r>
              <a:rPr lang="en-US" altLang="zh-CN" sz="2200" dirty="0">
                <a:hlinkClick r:id="rId4"/>
              </a:rPr>
              <a:t>http://dsp.stackexchange.com/q/1637/818</a:t>
            </a:r>
            <a:endParaRPr lang="en-US" altLang="zh-CN" sz="2200" dirty="0"/>
          </a:p>
          <a:p>
            <a:endParaRPr lang="zh-CN" altLang="en-US" dirty="0"/>
          </a:p>
        </p:txBody>
      </p:sp>
    </p:spTree>
    <p:extLst>
      <p:ext uri="{BB962C8B-B14F-4D97-AF65-F5344CB8AC3E}">
        <p14:creationId xmlns:p14="http://schemas.microsoft.com/office/powerpoint/2010/main" val="652932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accent1">
                    <a:lumMod val="75000"/>
                  </a:schemeClr>
                </a:solidFill>
              </a:rPr>
              <a:t>4.5 </a:t>
            </a:r>
            <a:r>
              <a:rPr lang="zh-CN" altLang="en-US" b="1" dirty="0" smtClean="0">
                <a:solidFill>
                  <a:schemeClr val="accent1">
                    <a:lumMod val="75000"/>
                  </a:schemeClr>
                </a:solidFill>
              </a:rPr>
              <a:t>模板匹配</a:t>
            </a:r>
            <a:endParaRPr lang="zh-CN" altLang="en-US" dirty="0"/>
          </a:p>
        </p:txBody>
      </p:sp>
      <p:sp>
        <p:nvSpPr>
          <p:cNvPr id="3" name="内容占位符 2"/>
          <p:cNvSpPr>
            <a:spLocks noGrp="1"/>
          </p:cNvSpPr>
          <p:nvPr>
            <p:ph idx="1"/>
          </p:nvPr>
        </p:nvSpPr>
        <p:spPr>
          <a:xfrm>
            <a:off x="2589212" y="2133600"/>
            <a:ext cx="8915400" cy="4351606"/>
          </a:xfrm>
        </p:spPr>
        <p:txBody>
          <a:bodyPr>
            <a:normAutofit/>
          </a:bodyPr>
          <a:lstStyle/>
          <a:p>
            <a:pPr>
              <a:buFont typeface="Wingdings" panose="05000000000000000000" pitchFamily="2" charset="2"/>
              <a:buChar char="p"/>
            </a:pPr>
            <a:r>
              <a:rPr lang="zh-CN" altLang="en-US" sz="2400" b="1" dirty="0"/>
              <a:t>目标</a:t>
            </a:r>
          </a:p>
          <a:p>
            <a:pPr algn="just">
              <a:buFont typeface="Wingdings" panose="05000000000000000000" pitchFamily="2" charset="2"/>
              <a:buChar char="Ø"/>
            </a:pPr>
            <a:r>
              <a:rPr lang="zh-CN" altLang="en-US" sz="2400" dirty="0"/>
              <a:t>在本章中，您将学习 </a:t>
            </a:r>
            <a:r>
              <a:rPr lang="en-US" altLang="zh-CN" sz="2400" dirty="0"/>
              <a:t>- </a:t>
            </a:r>
            <a:r>
              <a:rPr lang="zh-CN" altLang="en-US" sz="2400" dirty="0"/>
              <a:t>使用模板匹配在图像中查找对象 </a:t>
            </a:r>
            <a:r>
              <a:rPr lang="en-US" altLang="zh-CN" sz="2400" dirty="0"/>
              <a:t>- </a:t>
            </a:r>
            <a:r>
              <a:rPr lang="zh-CN" altLang="en-US" sz="2400" dirty="0"/>
              <a:t>你将看到以下功能：</a:t>
            </a:r>
            <a:r>
              <a:rPr lang="en-US" altLang="zh-CN" sz="2400" b="1" dirty="0" err="1"/>
              <a:t>cv.matchTemplate</a:t>
            </a:r>
            <a:r>
              <a:rPr lang="en-US" altLang="zh-CN" sz="2400" dirty="0"/>
              <a:t>()</a:t>
            </a:r>
            <a:r>
              <a:rPr lang="zh-CN" altLang="en-US" sz="2400" dirty="0"/>
              <a:t>，</a:t>
            </a:r>
            <a:r>
              <a:rPr lang="en-US" altLang="zh-CN" sz="2400" b="1" dirty="0" err="1"/>
              <a:t>cv.minMaxLoc</a:t>
            </a:r>
            <a:r>
              <a:rPr lang="en-US" altLang="zh-CN" sz="2400" dirty="0" smtClean="0"/>
              <a:t>()</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p"/>
            </a:pPr>
            <a:r>
              <a:rPr lang="zh-CN" altLang="en-US" sz="2400" b="1" dirty="0"/>
              <a:t>理论</a:t>
            </a:r>
          </a:p>
          <a:p>
            <a:pPr algn="just">
              <a:buFont typeface="Wingdings" panose="05000000000000000000" pitchFamily="2" charset="2"/>
              <a:buChar char="Ø"/>
            </a:pPr>
            <a:r>
              <a:rPr lang="zh-CN" altLang="en-US" sz="2400" dirty="0"/>
              <a:t>模板匹配是一种用于在较大图像中搜索和查找模板图像位置的方法。为此，</a:t>
            </a:r>
            <a:r>
              <a:rPr lang="en-US" altLang="zh-CN" sz="2400" dirty="0" err="1"/>
              <a:t>OpenCV</a:t>
            </a:r>
            <a:r>
              <a:rPr lang="zh-CN" altLang="en-US" sz="2400" dirty="0"/>
              <a:t>带有一个</a:t>
            </a:r>
            <a:r>
              <a:rPr lang="zh-CN" altLang="en-US" sz="2400" dirty="0" smtClean="0"/>
              <a:t>函数</a:t>
            </a:r>
            <a:r>
              <a:rPr lang="en-US" altLang="zh-CN" sz="2400" dirty="0" err="1" smtClean="0"/>
              <a:t>cv.matchTemplate</a:t>
            </a:r>
            <a:r>
              <a:rPr lang="en-US" altLang="zh-CN" sz="2400" dirty="0" smtClean="0"/>
              <a:t>()</a:t>
            </a:r>
            <a:r>
              <a:rPr lang="zh-CN" altLang="en-US" sz="2400" dirty="0"/>
              <a:t>。 它只是将模板图​​像滑动到输入图像上（就像在</a:t>
            </a:r>
            <a:r>
              <a:rPr lang="en-US" altLang="zh-CN" sz="2400" dirty="0"/>
              <a:t>2D</a:t>
            </a:r>
            <a:r>
              <a:rPr lang="zh-CN" altLang="en-US" sz="2400" dirty="0"/>
              <a:t>卷积中一样），然后在模板图像下比较模板和输入图像的拼图。 </a:t>
            </a:r>
            <a:endParaRPr lang="en-US" altLang="zh-CN" sz="2400" dirty="0"/>
          </a:p>
          <a:p>
            <a:endParaRPr lang="zh-CN" altLang="en-US" dirty="0"/>
          </a:p>
        </p:txBody>
      </p:sp>
    </p:spTree>
    <p:extLst>
      <p:ext uri="{BB962C8B-B14F-4D97-AF65-F5344CB8AC3E}">
        <p14:creationId xmlns:p14="http://schemas.microsoft.com/office/powerpoint/2010/main" val="2333397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576000">
              <a:buFont typeface="Arial" panose="020B0604020202020204" pitchFamily="34" charset="0"/>
              <a:buChar char="•"/>
            </a:pPr>
            <a:r>
              <a:rPr lang="en-US" altLang="zh-CN" sz="2000" b="1" dirty="0"/>
              <a:t>DIMS</a:t>
            </a:r>
            <a:r>
              <a:rPr lang="zh-CN" altLang="en-US" sz="2000" dirty="0"/>
              <a:t>：这是我们为其收集数据的参数的数量。在这种情况下，我们仅收集关于强度值的一件事的数据。所以这里是</a:t>
            </a:r>
            <a:r>
              <a:rPr lang="en-US" altLang="zh-CN" sz="2000" dirty="0"/>
              <a:t>1</a:t>
            </a:r>
            <a:r>
              <a:rPr lang="zh-CN" altLang="en-US" sz="2000" dirty="0" smtClean="0"/>
              <a:t>。</a:t>
            </a:r>
            <a:endParaRPr lang="en-US" altLang="zh-CN" sz="2000" dirty="0" smtClean="0"/>
          </a:p>
          <a:p>
            <a:pPr marL="576000">
              <a:buFont typeface="Arial" panose="020B0604020202020204" pitchFamily="34" charset="0"/>
              <a:buChar char="•"/>
            </a:pPr>
            <a:endParaRPr lang="en-US" altLang="zh-CN" sz="2000" dirty="0"/>
          </a:p>
          <a:p>
            <a:pPr marL="576000">
              <a:buFont typeface="Arial" panose="020B0604020202020204" pitchFamily="34" charset="0"/>
              <a:buChar char="•"/>
            </a:pPr>
            <a:r>
              <a:rPr lang="en-US" altLang="zh-CN" sz="2000" dirty="0"/>
              <a:t>RANGE</a:t>
            </a:r>
            <a:r>
              <a:rPr lang="zh-CN" altLang="en-US" sz="2000" dirty="0"/>
              <a:t>：这是您要测量的强度值的范围。通常，它是</a:t>
            </a:r>
            <a:r>
              <a:rPr lang="en-US" altLang="zh-CN" sz="2000" dirty="0"/>
              <a:t>[0,256]</a:t>
            </a:r>
            <a:r>
              <a:rPr lang="zh-CN" altLang="en-US" sz="2000" dirty="0"/>
              <a:t>，即所有强度值。</a:t>
            </a:r>
          </a:p>
        </p:txBody>
      </p:sp>
    </p:spTree>
    <p:extLst>
      <p:ext uri="{BB962C8B-B14F-4D97-AF65-F5344CB8AC3E}">
        <p14:creationId xmlns:p14="http://schemas.microsoft.com/office/powerpoint/2010/main" val="6776620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89212" y="2133599"/>
            <a:ext cx="8915400" cy="4210929"/>
          </a:xfrm>
        </p:spPr>
        <p:txBody>
          <a:bodyPr>
            <a:normAutofit/>
          </a:bodyPr>
          <a:lstStyle/>
          <a:p>
            <a:pPr algn="just">
              <a:buFont typeface="Wingdings" panose="05000000000000000000" pitchFamily="2" charset="2"/>
              <a:buChar char="ü"/>
            </a:pPr>
            <a:r>
              <a:rPr lang="zh-CN" altLang="en-US" sz="2200" dirty="0"/>
              <a:t> </a:t>
            </a:r>
            <a:r>
              <a:rPr lang="en-US" altLang="zh-CN" sz="2200" dirty="0" err="1"/>
              <a:t>OpenCV</a:t>
            </a:r>
            <a:r>
              <a:rPr lang="zh-CN" altLang="en-US" sz="2200" dirty="0"/>
              <a:t>中实现了几种比较方法</a:t>
            </a:r>
            <a:r>
              <a:rPr lang="zh-CN" altLang="en-US" sz="2200" dirty="0" smtClean="0"/>
              <a:t>。它</a:t>
            </a:r>
            <a:r>
              <a:rPr lang="zh-CN" altLang="en-US" sz="2200" dirty="0"/>
              <a:t>返回一个灰度图像，其中每个像素表示该像素的邻域与模板匹配的程度</a:t>
            </a:r>
            <a:r>
              <a:rPr lang="zh-CN" altLang="en-US" sz="2200" dirty="0" smtClean="0"/>
              <a:t>。</a:t>
            </a:r>
            <a:endParaRPr lang="en-US" altLang="zh-CN" sz="2200" dirty="0" smtClean="0"/>
          </a:p>
          <a:p>
            <a:pPr algn="just">
              <a:buFont typeface="Wingdings" panose="05000000000000000000" pitchFamily="2" charset="2"/>
              <a:buChar char="ü"/>
            </a:pPr>
            <a:endParaRPr lang="en-US" altLang="zh-CN" sz="2200" dirty="0"/>
          </a:p>
          <a:p>
            <a:pPr algn="just">
              <a:buFont typeface="Wingdings" panose="05000000000000000000" pitchFamily="2" charset="2"/>
              <a:buChar char="ü"/>
            </a:pPr>
            <a:r>
              <a:rPr lang="zh-CN" altLang="en-US" sz="2200" dirty="0"/>
              <a:t>如果输入图像的大小为</a:t>
            </a:r>
            <a:r>
              <a:rPr lang="en-US" altLang="zh-CN" sz="2200" dirty="0"/>
              <a:t>(</a:t>
            </a:r>
            <a:r>
              <a:rPr lang="en-US" altLang="zh-CN" sz="2200" dirty="0" err="1"/>
              <a:t>WxH</a:t>
            </a:r>
            <a:r>
              <a:rPr lang="en-US" altLang="zh-CN" sz="2200" dirty="0"/>
              <a:t>)</a:t>
            </a:r>
            <a:r>
              <a:rPr lang="zh-CN" altLang="en-US" sz="2200" dirty="0"/>
              <a:t>，而模板图像的大小为</a:t>
            </a:r>
            <a:r>
              <a:rPr lang="en-US" altLang="zh-CN" sz="2200" dirty="0"/>
              <a:t>(</a:t>
            </a:r>
            <a:r>
              <a:rPr lang="en-US" altLang="zh-CN" sz="2200" dirty="0" err="1"/>
              <a:t>wxh</a:t>
            </a:r>
            <a:r>
              <a:rPr lang="en-US" altLang="zh-CN" sz="2200" dirty="0"/>
              <a:t>)</a:t>
            </a:r>
            <a:r>
              <a:rPr lang="zh-CN" altLang="en-US" sz="2200" dirty="0"/>
              <a:t>，则输出图像的大小将为</a:t>
            </a:r>
            <a:r>
              <a:rPr lang="en-US" altLang="zh-CN" sz="2200" dirty="0"/>
              <a:t>(W-w + 1</a:t>
            </a:r>
            <a:r>
              <a:rPr lang="zh-CN" altLang="en-US" sz="2200" dirty="0"/>
              <a:t>，</a:t>
            </a:r>
            <a:r>
              <a:rPr lang="en-US" altLang="zh-CN" sz="2200" dirty="0"/>
              <a:t>H-h + 1)</a:t>
            </a:r>
            <a:r>
              <a:rPr lang="zh-CN" altLang="en-US" sz="2200" dirty="0"/>
              <a:t>。得到结果后，可以</a:t>
            </a:r>
            <a:r>
              <a:rPr lang="zh-CN" altLang="en-US" sz="2200" dirty="0" smtClean="0"/>
              <a:t>使用</a:t>
            </a:r>
            <a:r>
              <a:rPr lang="en-US" altLang="zh-CN" sz="2200" dirty="0" err="1" smtClean="0"/>
              <a:t>cv.minMaxLoc</a:t>
            </a:r>
            <a:r>
              <a:rPr lang="en-US" altLang="zh-CN" sz="2200" dirty="0" smtClean="0"/>
              <a:t>()</a:t>
            </a:r>
            <a:r>
              <a:rPr lang="zh-CN" altLang="en-US" sz="2200" dirty="0"/>
              <a:t>函数查找最大</a:t>
            </a:r>
            <a:r>
              <a:rPr lang="en-US" altLang="zh-CN" sz="2200" dirty="0"/>
              <a:t>/</a:t>
            </a:r>
            <a:r>
              <a:rPr lang="zh-CN" altLang="en-US" sz="2200" dirty="0"/>
              <a:t>最小值在哪。将其作为矩形的左上角，并以</a:t>
            </a:r>
            <a:r>
              <a:rPr lang="en-US" altLang="zh-CN" sz="2200" dirty="0"/>
              <a:t>(w</a:t>
            </a:r>
            <a:r>
              <a:rPr lang="zh-CN" altLang="en-US" sz="2200" dirty="0"/>
              <a:t>，</a:t>
            </a:r>
            <a:r>
              <a:rPr lang="en-US" altLang="zh-CN" sz="2200" dirty="0"/>
              <a:t>h)</a:t>
            </a:r>
            <a:r>
              <a:rPr lang="zh-CN" altLang="en-US" sz="2200" dirty="0"/>
              <a:t>作为矩形的宽度和高度。该矩形是您模板的区域</a:t>
            </a:r>
            <a:r>
              <a:rPr lang="zh-CN" altLang="en-US" sz="2200" dirty="0" smtClean="0"/>
              <a:t>。</a:t>
            </a:r>
            <a:endParaRPr lang="en-US" altLang="zh-CN" sz="2200" dirty="0" smtClean="0"/>
          </a:p>
          <a:p>
            <a:pPr algn="just">
              <a:buFont typeface="Wingdings" panose="05000000000000000000" pitchFamily="2" charset="2"/>
              <a:buChar char="ü"/>
            </a:pPr>
            <a:endParaRPr lang="en-US" altLang="zh-CN" sz="2200" dirty="0" smtClean="0"/>
          </a:p>
          <a:p>
            <a:pPr algn="just">
              <a:buFont typeface="Wingdings" panose="05000000000000000000" pitchFamily="2" charset="2"/>
              <a:buChar char="ü"/>
            </a:pPr>
            <a:r>
              <a:rPr lang="zh-CN" altLang="en-US" sz="2200" b="1" dirty="0"/>
              <a:t>注意</a:t>
            </a:r>
            <a:r>
              <a:rPr lang="zh-CN" altLang="en-US" sz="2200" dirty="0"/>
              <a:t> 如果使用**</a:t>
            </a:r>
            <a:r>
              <a:rPr lang="en-US" altLang="zh-CN" sz="2200" dirty="0" err="1"/>
              <a:t>cv.TM_SQDIFF</a:t>
            </a:r>
            <a:r>
              <a:rPr lang="en-US" altLang="zh-CN" sz="2200" dirty="0"/>
              <a:t>**</a:t>
            </a:r>
            <a:r>
              <a:rPr lang="zh-CN" altLang="en-US" sz="2200" dirty="0"/>
              <a:t>作为比较方法，则最小值提供最佳匹配。</a:t>
            </a:r>
          </a:p>
        </p:txBody>
      </p:sp>
    </p:spTree>
    <p:extLst>
      <p:ext uri="{BB962C8B-B14F-4D97-AF65-F5344CB8AC3E}">
        <p14:creationId xmlns:p14="http://schemas.microsoft.com/office/powerpoint/2010/main" val="15849967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OpenCV</a:t>
            </a:r>
            <a:r>
              <a:rPr lang="zh-CN" altLang="en-US" dirty="0"/>
              <a:t>中的模板匹配</a:t>
            </a:r>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sz="2400" dirty="0"/>
              <a:t>作为示例，我们将在梅西的照片中搜索他的脸。所以我创建了一个模板，如下所示</a:t>
            </a:r>
            <a:r>
              <a:rPr lang="zh-CN" altLang="en-US" sz="2400" dirty="0" smtClean="0"/>
              <a:t>：       </a:t>
            </a:r>
            <a:endParaRPr lang="en-US" altLang="zh-CN" sz="2400" dirty="0" smtClean="0"/>
          </a:p>
          <a:p>
            <a:pPr>
              <a:buFont typeface="Wingdings" panose="05000000000000000000" pitchFamily="2" charset="2"/>
              <a:buChar char="Ø"/>
            </a:pP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smtClean="0"/>
              <a:t>我们</a:t>
            </a:r>
            <a:r>
              <a:rPr lang="zh-CN" altLang="en-US" sz="2400" dirty="0"/>
              <a:t>将尝试所有比较方法，以便我们可以看到它们的结果如何：</a:t>
            </a:r>
          </a:p>
          <a:p>
            <a:endParaRPr lang="zh-CN" altLang="en-US" dirty="0"/>
          </a:p>
        </p:txBody>
      </p:sp>
      <p:pic>
        <p:nvPicPr>
          <p:cNvPr id="5122" name="Picture 2" descr="http://qiniu.aihubs.net/messi_f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834" y="2773949"/>
            <a:ext cx="786960" cy="102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97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605524" y="319476"/>
            <a:ext cx="6980952" cy="6219048"/>
          </a:xfrm>
          <a:prstGeom prst="rect">
            <a:avLst/>
          </a:prstGeom>
        </p:spPr>
      </p:pic>
    </p:spTree>
    <p:extLst>
      <p:ext uri="{BB962C8B-B14F-4D97-AF65-F5344CB8AC3E}">
        <p14:creationId xmlns:p14="http://schemas.microsoft.com/office/powerpoint/2010/main" val="21669216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sz="2400" dirty="0"/>
              <a:t>查看以下结果</a:t>
            </a:r>
            <a:r>
              <a:rPr lang="zh-CN" altLang="en-US" sz="2400" dirty="0" smtClean="0"/>
              <a:t>：</a:t>
            </a:r>
            <a:endParaRPr lang="en-US" altLang="zh-CN" sz="2400" dirty="0" smtClean="0"/>
          </a:p>
          <a:p>
            <a:pPr>
              <a:buFont typeface="Wingdings" panose="05000000000000000000" pitchFamily="2" charset="2"/>
              <a:buChar char="ü"/>
            </a:pPr>
            <a:r>
              <a:rPr lang="en-US" altLang="zh-CN" sz="2000" b="1" dirty="0" err="1">
                <a:solidFill>
                  <a:srgbClr val="FF0000"/>
                </a:solidFill>
              </a:rPr>
              <a:t>cv.TM_CCOEFF</a:t>
            </a:r>
            <a:endParaRPr lang="zh-CN" altLang="en-US" sz="2000" b="1"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528" y="3324883"/>
            <a:ext cx="6179134" cy="2814939"/>
          </a:xfrm>
          <a:prstGeom prst="rect">
            <a:avLst/>
          </a:prstGeom>
        </p:spPr>
      </p:pic>
    </p:spTree>
    <p:extLst>
      <p:ext uri="{BB962C8B-B14F-4D97-AF65-F5344CB8AC3E}">
        <p14:creationId xmlns:p14="http://schemas.microsoft.com/office/powerpoint/2010/main" val="24469712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ü"/>
            </a:pPr>
            <a:r>
              <a:rPr lang="en-US" altLang="zh-CN" sz="2000" b="1" dirty="0" err="1">
                <a:solidFill>
                  <a:srgbClr val="FF0000"/>
                </a:solidFill>
              </a:rPr>
              <a:t>cv.TM_CCOEFF_NORMED</a:t>
            </a:r>
            <a:endParaRPr lang="zh-CN" altLang="en-US" sz="2000" b="1"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273" y="2799616"/>
            <a:ext cx="6176490" cy="2827460"/>
          </a:xfrm>
          <a:prstGeom prst="rect">
            <a:avLst/>
          </a:prstGeom>
        </p:spPr>
      </p:pic>
    </p:spTree>
    <p:extLst>
      <p:ext uri="{BB962C8B-B14F-4D97-AF65-F5344CB8AC3E}">
        <p14:creationId xmlns:p14="http://schemas.microsoft.com/office/powerpoint/2010/main" val="12183112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ü"/>
            </a:pPr>
            <a:r>
              <a:rPr lang="en-US" altLang="zh-CN" sz="2000" b="1" dirty="0" err="1">
                <a:solidFill>
                  <a:srgbClr val="FF0000"/>
                </a:solidFill>
              </a:rPr>
              <a:t>cv.TM_CCORR</a:t>
            </a:r>
            <a:endParaRPr lang="zh-CN" altLang="en-US" sz="2000" b="1"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985" y="2942862"/>
            <a:ext cx="5863576" cy="2684215"/>
          </a:xfrm>
          <a:prstGeom prst="rect">
            <a:avLst/>
          </a:prstGeom>
        </p:spPr>
      </p:pic>
    </p:spTree>
    <p:extLst>
      <p:ext uri="{BB962C8B-B14F-4D97-AF65-F5344CB8AC3E}">
        <p14:creationId xmlns:p14="http://schemas.microsoft.com/office/powerpoint/2010/main" val="3476900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ü"/>
            </a:pPr>
            <a:r>
              <a:rPr lang="en-US" altLang="zh-CN" sz="2000" b="1" dirty="0" err="1">
                <a:solidFill>
                  <a:srgbClr val="FF0000"/>
                </a:solidFill>
              </a:rPr>
              <a:t>cv.TM_CCORR_NORMED</a:t>
            </a:r>
            <a:endParaRPr lang="zh-CN" altLang="en-US" sz="2000"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865" y="2781006"/>
            <a:ext cx="5998811" cy="2719461"/>
          </a:xfrm>
          <a:prstGeom prst="rect">
            <a:avLst/>
          </a:prstGeom>
        </p:spPr>
      </p:pic>
    </p:spTree>
    <p:extLst>
      <p:ext uri="{BB962C8B-B14F-4D97-AF65-F5344CB8AC3E}">
        <p14:creationId xmlns:p14="http://schemas.microsoft.com/office/powerpoint/2010/main" val="14010513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ü"/>
            </a:pPr>
            <a:r>
              <a:rPr lang="en-US" altLang="zh-CN" sz="2000" b="1" dirty="0" err="1">
                <a:solidFill>
                  <a:srgbClr val="FF0000"/>
                </a:solidFill>
              </a:rPr>
              <a:t>cv.TM_SQDIFF</a:t>
            </a:r>
            <a:endParaRPr lang="zh-CN" altLang="en-US" sz="2000" b="1"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798" y="2865412"/>
            <a:ext cx="6340158" cy="2874205"/>
          </a:xfrm>
          <a:prstGeom prst="rect">
            <a:avLst/>
          </a:prstGeom>
        </p:spPr>
      </p:pic>
    </p:spTree>
    <p:extLst>
      <p:ext uri="{BB962C8B-B14F-4D97-AF65-F5344CB8AC3E}">
        <p14:creationId xmlns:p14="http://schemas.microsoft.com/office/powerpoint/2010/main" val="3878993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ü"/>
            </a:pPr>
            <a:r>
              <a:rPr lang="en-US" altLang="zh-CN" sz="2000" b="1" dirty="0" err="1">
                <a:solidFill>
                  <a:srgbClr val="FF0000"/>
                </a:solidFill>
              </a:rPr>
              <a:t>cv.TM_SQDIFF_NORMED</a:t>
            </a:r>
            <a:endParaRPr lang="zh-CN" altLang="en-US" sz="2000" b="1" dirty="0">
              <a:solidFill>
                <a:srgbClr val="FF0000"/>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933" y="2870175"/>
            <a:ext cx="6298466" cy="2841308"/>
          </a:xfrm>
          <a:prstGeom prst="rect">
            <a:avLst/>
          </a:prstGeom>
        </p:spPr>
      </p:pic>
    </p:spTree>
    <p:extLst>
      <p:ext uri="{BB962C8B-B14F-4D97-AF65-F5344CB8AC3E}">
        <p14:creationId xmlns:p14="http://schemas.microsoft.com/office/powerpoint/2010/main" val="3560117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多对象的模板匹配</a:t>
            </a:r>
            <a:br>
              <a:rPr lang="zh-CN" altLang="en-US" b="1" dirty="0"/>
            </a:br>
            <a:endParaRPr lang="zh-CN" altLang="en-US" dirty="0"/>
          </a:p>
        </p:txBody>
      </p:sp>
      <p:sp>
        <p:nvSpPr>
          <p:cNvPr id="3" name="内容占位符 2"/>
          <p:cNvSpPr>
            <a:spLocks noGrp="1"/>
          </p:cNvSpPr>
          <p:nvPr>
            <p:ph idx="1"/>
          </p:nvPr>
        </p:nvSpPr>
        <p:spPr/>
        <p:txBody>
          <a:bodyPr>
            <a:normAutofit/>
          </a:bodyPr>
          <a:lstStyle/>
          <a:p>
            <a:pPr algn="just"/>
            <a:r>
              <a:rPr lang="zh-CN" altLang="en-US" sz="2400" dirty="0"/>
              <a:t>在上一节中，我们在图像中搜索了梅西的脸，该脸在图像中仅出现一次。假设您正在搜索具有多次出现的对象，</a:t>
            </a:r>
            <a:r>
              <a:rPr lang="zh-CN" altLang="en-US" sz="2400" dirty="0" smtClean="0"/>
              <a:t>则</a:t>
            </a:r>
            <a:r>
              <a:rPr lang="en-US" altLang="zh-CN" sz="2400" dirty="0" err="1" smtClean="0"/>
              <a:t>cv.minMaxLoc</a:t>
            </a:r>
            <a:r>
              <a:rPr lang="en-US" altLang="zh-CN" sz="2400" dirty="0" smtClean="0"/>
              <a:t>()</a:t>
            </a:r>
            <a:r>
              <a:rPr lang="zh-CN" altLang="en-US" sz="2400" dirty="0"/>
              <a:t>不会为您提供所有位置。在这种情况下，我们将使用阈值化。因此，在此示例中，我们将使用著名</a:t>
            </a:r>
            <a:r>
              <a:rPr lang="zh-CN" altLang="en-US" sz="2400" dirty="0" smtClean="0"/>
              <a:t>游戏</a:t>
            </a:r>
            <a:r>
              <a:rPr lang="en-US" altLang="zh-CN" sz="2400" dirty="0" smtClean="0"/>
              <a:t>Mario</a:t>
            </a:r>
            <a:r>
              <a:rPr lang="zh-CN" altLang="en-US" sz="2400" dirty="0" smtClean="0"/>
              <a:t>的</a:t>
            </a:r>
            <a:r>
              <a:rPr lang="zh-CN" altLang="en-US" sz="2400" dirty="0"/>
              <a:t>屏幕截图，并在其中找到硬币。</a:t>
            </a:r>
          </a:p>
        </p:txBody>
      </p:sp>
    </p:spTree>
    <p:extLst>
      <p:ext uri="{BB962C8B-B14F-4D97-AF65-F5344CB8AC3E}">
        <p14:creationId xmlns:p14="http://schemas.microsoft.com/office/powerpoint/2010/main" val="260621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
            </a:r>
            <a:br>
              <a:rPr lang="zh-CN" altLang="en-US" b="1" dirty="0"/>
            </a:br>
            <a:endParaRPr lang="zh-CN" altLang="en-US" dirty="0"/>
          </a:p>
        </p:txBody>
      </p:sp>
      <p:sp>
        <p:nvSpPr>
          <p:cNvPr id="3" name="内容占位符 2"/>
          <p:cNvSpPr>
            <a:spLocks noGrp="1"/>
          </p:cNvSpPr>
          <p:nvPr>
            <p:ph idx="1"/>
          </p:nvPr>
        </p:nvSpPr>
        <p:spPr>
          <a:xfrm>
            <a:off x="2589212" y="1716258"/>
            <a:ext cx="8915400" cy="4881490"/>
          </a:xfrm>
        </p:spPr>
        <p:txBody>
          <a:bodyPr>
            <a:normAutofit/>
          </a:bodyPr>
          <a:lstStyle/>
          <a:p>
            <a:pPr marL="0" indent="0" algn="just">
              <a:buNone/>
            </a:pPr>
            <a:r>
              <a:rPr lang="en-US" altLang="zh-CN" sz="2400" b="1" dirty="0"/>
              <a:t>1. </a:t>
            </a:r>
            <a:r>
              <a:rPr lang="en-US" altLang="zh-CN" sz="2400" b="1" dirty="0" err="1"/>
              <a:t>OpenCV</a:t>
            </a:r>
            <a:r>
              <a:rPr lang="zh-CN" altLang="en-US" sz="2400" b="1" dirty="0"/>
              <a:t>中的直方图计算</a:t>
            </a:r>
            <a:endParaRPr lang="en-US" altLang="zh-CN" sz="2400" dirty="0" smtClean="0"/>
          </a:p>
          <a:p>
            <a:pPr algn="just">
              <a:buFont typeface="Wingdings" panose="05000000000000000000" pitchFamily="2" charset="2"/>
              <a:buChar char="ü"/>
            </a:pPr>
            <a:r>
              <a:rPr lang="zh-CN" altLang="en-US" sz="2200" dirty="0" smtClean="0"/>
              <a:t>因此</a:t>
            </a:r>
            <a:r>
              <a:rPr lang="zh-CN" altLang="en-US" sz="2200" dirty="0"/>
              <a:t>，现在我们</a:t>
            </a:r>
            <a:r>
              <a:rPr lang="zh-CN" altLang="en-US" sz="2200" dirty="0" smtClean="0"/>
              <a:t>使用</a:t>
            </a:r>
            <a:r>
              <a:rPr lang="en-US" altLang="zh-CN" sz="2200" dirty="0" err="1" smtClean="0"/>
              <a:t>cv.calcHist</a:t>
            </a:r>
            <a:r>
              <a:rPr lang="en-US" altLang="zh-CN" sz="2200" dirty="0" smtClean="0"/>
              <a:t>()</a:t>
            </a:r>
            <a:r>
              <a:rPr lang="zh-CN" altLang="en-US" sz="2200" dirty="0"/>
              <a:t>函数查找直方图。让我们熟悉一下该函数及其参数</a:t>
            </a:r>
            <a:r>
              <a:rPr lang="zh-CN" altLang="en-US" sz="2200" dirty="0" smtClean="0"/>
              <a:t>：</a:t>
            </a:r>
            <a:endParaRPr lang="en-US" altLang="zh-CN" sz="2200" dirty="0" smtClean="0"/>
          </a:p>
          <a:p>
            <a:pPr>
              <a:buFont typeface="Wingdings" panose="05000000000000000000" pitchFamily="2" charset="2"/>
              <a:buChar char="ü"/>
            </a:pPr>
            <a:endParaRPr lang="en-US" altLang="zh-CN" sz="2200" dirty="0"/>
          </a:p>
          <a:p>
            <a:pPr>
              <a:buFont typeface="Wingdings" panose="05000000000000000000" pitchFamily="2" charset="2"/>
              <a:buChar char="ü"/>
            </a:pPr>
            <a:endParaRPr lang="en-US" altLang="zh-CN" sz="2200" dirty="0" smtClean="0"/>
          </a:p>
          <a:p>
            <a:pPr marL="457200" indent="-457200" algn="just">
              <a:buAutoNum type="arabicPeriod"/>
            </a:pPr>
            <a:r>
              <a:rPr lang="en-US" altLang="zh-CN" sz="2000" dirty="0" smtClean="0"/>
              <a:t>images</a:t>
            </a:r>
            <a:r>
              <a:rPr lang="zh-CN" altLang="en-US" sz="2000" dirty="0"/>
              <a:t>：它是</a:t>
            </a:r>
            <a:r>
              <a:rPr lang="en-US" altLang="zh-CN" sz="2000" dirty="0"/>
              <a:t>uint8</a:t>
            </a:r>
            <a:r>
              <a:rPr lang="zh-CN" altLang="en-US" sz="2000" dirty="0"/>
              <a:t>或</a:t>
            </a:r>
            <a:r>
              <a:rPr lang="en-US" altLang="zh-CN" sz="2000" dirty="0"/>
              <a:t>float32</a:t>
            </a:r>
            <a:r>
              <a:rPr lang="zh-CN" altLang="en-US" sz="2000" dirty="0"/>
              <a:t>类型的源图像。它应该放在方括号中，即“ </a:t>
            </a:r>
            <a:r>
              <a:rPr lang="en-US" altLang="zh-CN" sz="2000" dirty="0"/>
              <a:t>[</a:t>
            </a:r>
            <a:r>
              <a:rPr lang="en-US" altLang="zh-CN" sz="2000" dirty="0" err="1"/>
              <a:t>img</a:t>
            </a:r>
            <a:r>
              <a:rPr lang="en-US" altLang="zh-CN" sz="2000" dirty="0"/>
              <a:t>]”</a:t>
            </a:r>
            <a:r>
              <a:rPr lang="zh-CN" altLang="en-US" sz="2000" dirty="0" smtClean="0"/>
              <a:t>。</a:t>
            </a:r>
            <a:endParaRPr lang="en-US" altLang="zh-CN" sz="2000" dirty="0" smtClean="0"/>
          </a:p>
          <a:p>
            <a:pPr marL="457200" indent="-457200" algn="just">
              <a:buAutoNum type="arabicPeriod"/>
            </a:pPr>
            <a:r>
              <a:rPr lang="en-US" altLang="zh-CN" sz="2000" dirty="0"/>
              <a:t>channels</a:t>
            </a:r>
            <a:r>
              <a:rPr lang="zh-CN" altLang="en-US" sz="2000" dirty="0"/>
              <a:t>：也以方括号给出。它是我们计算直方图的通道的索引。例如，如果输入为灰度图像，则其值为</a:t>
            </a:r>
            <a:r>
              <a:rPr lang="en-US" altLang="zh-CN" sz="2000" dirty="0"/>
              <a:t>[0]</a:t>
            </a:r>
            <a:r>
              <a:rPr lang="zh-CN" altLang="en-US" sz="2000" dirty="0"/>
              <a:t>。对于彩色图像，您可以传递</a:t>
            </a:r>
            <a:r>
              <a:rPr lang="en-US" altLang="zh-CN" sz="2000" dirty="0"/>
              <a:t>[0]</a:t>
            </a:r>
            <a:r>
              <a:rPr lang="zh-CN" altLang="en-US" sz="2000" dirty="0"/>
              <a:t>，</a:t>
            </a:r>
            <a:r>
              <a:rPr lang="en-US" altLang="zh-CN" sz="2000" dirty="0"/>
              <a:t>[1]</a:t>
            </a:r>
            <a:r>
              <a:rPr lang="zh-CN" altLang="en-US" sz="2000" dirty="0"/>
              <a:t>或</a:t>
            </a:r>
            <a:r>
              <a:rPr lang="en-US" altLang="zh-CN" sz="2000" dirty="0"/>
              <a:t>[2]</a:t>
            </a:r>
            <a:r>
              <a:rPr lang="zh-CN" altLang="en-US" sz="2000" dirty="0"/>
              <a:t>分别计算蓝色，绿色或红色通道的直方图。</a:t>
            </a:r>
            <a:endParaRPr lang="en-US" altLang="zh-CN" sz="2000" dirty="0" smtClean="0"/>
          </a:p>
          <a:p>
            <a:pPr>
              <a:buFont typeface="Wingdings" panose="05000000000000000000" pitchFamily="2" charset="2"/>
              <a:buChar char="ü"/>
            </a:pPr>
            <a:endParaRPr lang="en-US" altLang="zh-CN" sz="2200" dirty="0"/>
          </a:p>
          <a:p>
            <a:pPr>
              <a:buFont typeface="Wingdings" panose="05000000000000000000" pitchFamily="2" charset="2"/>
              <a:buChar char="ü"/>
            </a:pPr>
            <a:endParaRPr lang="zh-CN" altLang="en-US" sz="2200" dirty="0"/>
          </a:p>
        </p:txBody>
      </p:sp>
      <p:pic>
        <p:nvPicPr>
          <p:cNvPr id="6" name="图片 5"/>
          <p:cNvPicPr>
            <a:picLocks noChangeAspect="1"/>
          </p:cNvPicPr>
          <p:nvPr/>
        </p:nvPicPr>
        <p:blipFill>
          <a:blip r:embed="rId2"/>
          <a:stretch>
            <a:fillRect/>
          </a:stretch>
        </p:blipFill>
        <p:spPr>
          <a:xfrm>
            <a:off x="2983825" y="3213091"/>
            <a:ext cx="7180952" cy="380952"/>
          </a:xfrm>
          <a:prstGeom prst="rect">
            <a:avLst/>
          </a:prstGeom>
        </p:spPr>
      </p:pic>
    </p:spTree>
    <p:extLst>
      <p:ext uri="{BB962C8B-B14F-4D97-AF65-F5344CB8AC3E}">
        <p14:creationId xmlns:p14="http://schemas.microsoft.com/office/powerpoint/2010/main" val="33093766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89212" y="2133600"/>
            <a:ext cx="8704762" cy="3657143"/>
          </a:xfrm>
          <a:prstGeom prst="rect">
            <a:avLst/>
          </a:prstGeom>
        </p:spPr>
      </p:pic>
    </p:spTree>
    <p:extLst>
      <p:ext uri="{BB962C8B-B14F-4D97-AF65-F5344CB8AC3E}">
        <p14:creationId xmlns:p14="http://schemas.microsoft.com/office/powerpoint/2010/main" val="38907398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结果</a:t>
            </a:r>
            <a:r>
              <a:rPr lang="en-US" altLang="zh-CN" sz="2400" dirty="0"/>
              <a:t>:</a:t>
            </a:r>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144" y="2133600"/>
            <a:ext cx="7083041" cy="3777622"/>
          </a:xfrm>
          <a:prstGeom prst="rect">
            <a:avLst/>
          </a:prstGeom>
        </p:spPr>
      </p:pic>
    </p:spTree>
    <p:extLst>
      <p:ext uri="{BB962C8B-B14F-4D97-AF65-F5344CB8AC3E}">
        <p14:creationId xmlns:p14="http://schemas.microsoft.com/office/powerpoint/2010/main" val="12845588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solidFill>
                  <a:schemeClr val="accent1">
                    <a:lumMod val="75000"/>
                  </a:schemeClr>
                </a:solidFill>
              </a:rPr>
              <a:t>4.6 </a:t>
            </a:r>
            <a:r>
              <a:rPr lang="zh-CN" altLang="en-US" sz="4000" b="1" dirty="0" smtClean="0">
                <a:solidFill>
                  <a:schemeClr val="accent1">
                    <a:lumMod val="75000"/>
                  </a:schemeClr>
                </a:solidFill>
              </a:rPr>
              <a:t>霍</a:t>
            </a:r>
            <a:r>
              <a:rPr lang="zh-CN" altLang="en-US" sz="4000" b="1" dirty="0">
                <a:solidFill>
                  <a:schemeClr val="accent1">
                    <a:lumMod val="75000"/>
                  </a:schemeClr>
                </a:solidFill>
              </a:rPr>
              <a:t>夫变换</a:t>
            </a:r>
            <a:endParaRPr lang="zh-CN" altLang="en-US" sz="4000" dirty="0"/>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sz="2800" b="1" dirty="0">
                <a:solidFill>
                  <a:schemeClr val="accent1">
                    <a:lumMod val="75000"/>
                  </a:schemeClr>
                </a:solidFill>
              </a:rPr>
              <a:t>霍夫线变换</a:t>
            </a:r>
          </a:p>
          <a:p>
            <a:pPr algn="just">
              <a:buFont typeface="Wingdings" panose="05000000000000000000" pitchFamily="2" charset="2"/>
              <a:buChar char="Ø"/>
            </a:pPr>
            <a:r>
              <a:rPr lang="zh-CN" altLang="en-US" sz="2400" b="1" dirty="0" smtClean="0"/>
              <a:t>目标：</a:t>
            </a:r>
            <a:r>
              <a:rPr lang="zh-CN" altLang="en-US" sz="2400" dirty="0"/>
              <a:t>我们将了解霍夫变换的概念。 </a:t>
            </a:r>
            <a:r>
              <a:rPr lang="en-US" altLang="zh-CN" sz="2400" dirty="0"/>
              <a:t>- </a:t>
            </a:r>
            <a:r>
              <a:rPr lang="zh-CN" altLang="en-US" sz="2400" dirty="0"/>
              <a:t>我们将看到如何使用它来检测图像中的线条。 </a:t>
            </a:r>
            <a:r>
              <a:rPr lang="en-US" altLang="zh-CN" sz="2400" dirty="0" smtClean="0"/>
              <a:t>- </a:t>
            </a:r>
            <a:r>
              <a:rPr lang="zh-CN" altLang="en-US" sz="2400" dirty="0"/>
              <a:t>我们将看到以下函数：</a:t>
            </a:r>
            <a:r>
              <a:rPr lang="en-US" altLang="zh-CN" sz="2400" b="1" dirty="0" err="1"/>
              <a:t>cv.HoughLines</a:t>
            </a:r>
            <a:r>
              <a:rPr lang="en-US" altLang="zh-CN" sz="2400" dirty="0"/>
              <a:t>()</a:t>
            </a:r>
            <a:r>
              <a:rPr lang="zh-CN" altLang="en-US" sz="2400" dirty="0"/>
              <a:t>，</a:t>
            </a:r>
            <a:r>
              <a:rPr lang="en-US" altLang="zh-CN" sz="2400" b="1" dirty="0" err="1"/>
              <a:t>cv.HoughLinesP</a:t>
            </a:r>
            <a:r>
              <a:rPr lang="en-US" altLang="zh-CN" sz="2400" dirty="0" smtClean="0"/>
              <a:t>()</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smtClean="0"/>
          </a:p>
          <a:p>
            <a:pPr>
              <a:buFont typeface="Wingdings" panose="05000000000000000000" pitchFamily="2" charset="2"/>
              <a:buChar char="Ø"/>
            </a:pPr>
            <a:r>
              <a:rPr lang="zh-CN" altLang="en-US" sz="2400" b="1" dirty="0" smtClean="0"/>
              <a:t>理论：</a:t>
            </a:r>
            <a:r>
              <a:rPr lang="zh-CN" altLang="en-US" sz="2400" dirty="0" smtClean="0"/>
              <a:t>如果</a:t>
            </a:r>
            <a:r>
              <a:rPr lang="zh-CN" altLang="en-US" sz="2400" dirty="0"/>
              <a:t>可以用数学形式表示形状，则霍夫变换是一种检测任何形状的流行技术。即使形状有些破损或变形，也可以检测出形状。我们将看到它如何作用于一条线。</a:t>
            </a:r>
          </a:p>
          <a:p>
            <a:pPr algn="just">
              <a:buFont typeface="Wingdings" panose="05000000000000000000" pitchFamily="2" charset="2"/>
              <a:buChar char="Ø"/>
            </a:pPr>
            <a:endParaRPr lang="zh-CN" altLang="en-US" sz="2400" b="1" dirty="0"/>
          </a:p>
          <a:p>
            <a:endParaRPr lang="zh-CN" altLang="en-US" dirty="0"/>
          </a:p>
        </p:txBody>
      </p:sp>
    </p:spTree>
    <p:extLst>
      <p:ext uri="{BB962C8B-B14F-4D97-AF65-F5344CB8AC3E}">
        <p14:creationId xmlns:p14="http://schemas.microsoft.com/office/powerpoint/2010/main" val="23586316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一条线可以表示为</a:t>
            </a:r>
            <a:r>
              <a:rPr lang="en-US" altLang="zh-CN" sz="2400" dirty="0"/>
              <a:t>y=</a:t>
            </a:r>
            <a:r>
              <a:rPr lang="en-US" altLang="zh-CN" sz="2400" dirty="0" err="1"/>
              <a:t>mx+c</a:t>
            </a:r>
            <a:r>
              <a:rPr lang="zh-CN" altLang="en-US" sz="2400" dirty="0"/>
              <a:t>或以参数形式表示为</a:t>
            </a:r>
            <a:r>
              <a:rPr lang="en-US" altLang="zh-CN" sz="2400" dirty="0"/>
              <a:t>ρ=</a:t>
            </a:r>
            <a:r>
              <a:rPr lang="en-US" altLang="zh-CN" sz="2400" dirty="0" err="1"/>
              <a:t>xcosθ+ysinθ</a:t>
            </a:r>
            <a:r>
              <a:rPr lang="zh-CN" altLang="en-US" sz="2400" dirty="0"/>
              <a:t>，其中</a:t>
            </a:r>
            <a:r>
              <a:rPr lang="en-US" altLang="zh-CN" sz="2400" dirty="0"/>
              <a:t>ρ</a:t>
            </a:r>
            <a:r>
              <a:rPr lang="zh-CN" altLang="en-US" sz="2400" dirty="0"/>
              <a:t>是从原点到该线的垂直距离，而</a:t>
            </a:r>
            <a:r>
              <a:rPr lang="en-US" altLang="zh-CN" sz="2400" dirty="0"/>
              <a:t>θ</a:t>
            </a:r>
            <a:r>
              <a:rPr lang="zh-CN" altLang="en-US" sz="2400" dirty="0"/>
              <a:t>是由该垂直线和水平轴形成的角度以逆时针方向测量（该方向随您如何表示坐标系而变化。此表示形式在</a:t>
            </a:r>
            <a:r>
              <a:rPr lang="en-US" altLang="zh-CN" sz="2400" dirty="0" err="1"/>
              <a:t>OpenCV</a:t>
            </a:r>
            <a:r>
              <a:rPr lang="zh-CN" altLang="en-US" sz="2400" dirty="0"/>
              <a:t>中使用）。查看下面的图片：</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808" y="4114286"/>
            <a:ext cx="2462287" cy="2186658"/>
          </a:xfrm>
          <a:prstGeom prst="rect">
            <a:avLst/>
          </a:prstGeom>
        </p:spPr>
      </p:pic>
    </p:spTree>
    <p:extLst>
      <p:ext uri="{BB962C8B-B14F-4D97-AF65-F5344CB8AC3E}">
        <p14:creationId xmlns:p14="http://schemas.microsoft.com/office/powerpoint/2010/main" val="2029007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ü"/>
            </a:pPr>
            <a:r>
              <a:rPr lang="zh-CN" altLang="en-US" sz="2000" dirty="0"/>
              <a:t>因此，如果线在原点下方通过，则它将具有正的</a:t>
            </a:r>
            <a:r>
              <a:rPr lang="en-US" altLang="zh-CN" sz="2000" dirty="0"/>
              <a:t>ρ</a:t>
            </a:r>
            <a:r>
              <a:rPr lang="zh-CN" altLang="en-US" sz="2000" dirty="0"/>
              <a:t>且角度小于</a:t>
            </a:r>
            <a:r>
              <a:rPr lang="en-US" altLang="zh-CN" sz="2000" dirty="0"/>
              <a:t>180</a:t>
            </a:r>
            <a:r>
              <a:rPr lang="zh-CN" altLang="en-US" sz="2000" dirty="0"/>
              <a:t>。如果线在原点上方，则将角度取为小于</a:t>
            </a:r>
            <a:r>
              <a:rPr lang="en-US" altLang="zh-CN" sz="2000" dirty="0"/>
              <a:t>180</a:t>
            </a:r>
            <a:r>
              <a:rPr lang="zh-CN" altLang="en-US" sz="2000" dirty="0"/>
              <a:t>，而不是大于</a:t>
            </a:r>
            <a:r>
              <a:rPr lang="en-US" altLang="zh-CN" sz="2000" dirty="0"/>
              <a:t>180</a:t>
            </a:r>
            <a:r>
              <a:rPr lang="zh-CN" altLang="en-US" sz="2000" dirty="0"/>
              <a:t>的角度。</a:t>
            </a:r>
            <a:r>
              <a:rPr lang="en-US" altLang="zh-CN" sz="2000" dirty="0"/>
              <a:t>ρ</a:t>
            </a:r>
            <a:r>
              <a:rPr lang="zh-CN" altLang="en-US" sz="2000" dirty="0"/>
              <a:t>取负值。任何垂直线将具有</a:t>
            </a:r>
            <a:r>
              <a:rPr lang="en-US" altLang="zh-CN" sz="2000" dirty="0"/>
              <a:t>0</a:t>
            </a:r>
            <a:r>
              <a:rPr lang="zh-CN" altLang="en-US" sz="2000" dirty="0"/>
              <a:t>度，水平线将具有</a:t>
            </a:r>
            <a:r>
              <a:rPr lang="en-US" altLang="zh-CN" sz="2000" dirty="0"/>
              <a:t>90</a:t>
            </a:r>
            <a:r>
              <a:rPr lang="zh-CN" altLang="en-US" sz="2000" dirty="0"/>
              <a:t>度</a:t>
            </a:r>
            <a:r>
              <a:rPr lang="zh-CN" altLang="en-US" sz="2000" dirty="0" smtClean="0"/>
              <a:t>。</a:t>
            </a:r>
            <a:endParaRPr lang="en-US" altLang="zh-CN" sz="2000" dirty="0" smtClean="0"/>
          </a:p>
          <a:p>
            <a:pPr algn="just">
              <a:buFont typeface="Wingdings" panose="05000000000000000000" pitchFamily="2" charset="2"/>
              <a:buChar char="ü"/>
            </a:pPr>
            <a:endParaRPr lang="en-US" altLang="zh-CN" sz="2000" dirty="0"/>
          </a:p>
          <a:p>
            <a:pPr algn="just">
              <a:buFont typeface="Wingdings" panose="05000000000000000000" pitchFamily="2" charset="2"/>
              <a:buChar char="ü"/>
            </a:pPr>
            <a:r>
              <a:rPr lang="zh-CN" altLang="en-US" sz="2000" dirty="0"/>
              <a:t>现在，让我们看一下霍夫变换如何处理线条。任何一条线都可以用</a:t>
            </a:r>
            <a:r>
              <a:rPr lang="en-US" altLang="zh-CN" sz="2000" dirty="0"/>
              <a:t>(ρ</a:t>
            </a:r>
            <a:r>
              <a:rPr lang="zh-CN" altLang="en-US" sz="2000" dirty="0"/>
              <a:t>，</a:t>
            </a:r>
            <a:r>
              <a:rPr lang="en-US" altLang="zh-CN" sz="2000" dirty="0"/>
              <a:t>θ)</a:t>
            </a:r>
            <a:r>
              <a:rPr lang="zh-CN" altLang="en-US" sz="2000" dirty="0"/>
              <a:t>这两个术语表示。因此，首先创建</a:t>
            </a:r>
            <a:r>
              <a:rPr lang="en-US" altLang="zh-CN" sz="2000" dirty="0"/>
              <a:t>2D</a:t>
            </a:r>
            <a:r>
              <a:rPr lang="zh-CN" altLang="en-US" sz="2000" dirty="0"/>
              <a:t>数组或累加器（以保存两个参数的值），并将其初始设置为</a:t>
            </a:r>
            <a:r>
              <a:rPr lang="en-US" altLang="zh-CN" sz="2000" dirty="0"/>
              <a:t>0</a:t>
            </a:r>
            <a:r>
              <a:rPr lang="zh-CN" altLang="en-US" sz="2000" dirty="0"/>
              <a:t>。让行表示</a:t>
            </a:r>
            <a:r>
              <a:rPr lang="en-US" altLang="zh-CN" sz="2000" dirty="0"/>
              <a:t>ρ</a:t>
            </a:r>
            <a:r>
              <a:rPr lang="zh-CN" altLang="en-US" sz="2000" dirty="0"/>
              <a:t>，列表示</a:t>
            </a:r>
            <a:r>
              <a:rPr lang="en-US" altLang="zh-CN" sz="2000" dirty="0"/>
              <a:t>θ</a:t>
            </a:r>
            <a:r>
              <a:rPr lang="zh-CN" altLang="en-US" sz="2000" dirty="0"/>
              <a:t>。阵列的大小取决于所需的精度。假设您希望角度的精度为</a:t>
            </a:r>
            <a:r>
              <a:rPr lang="en-US" altLang="zh-CN" sz="2000" dirty="0"/>
              <a:t>1</a:t>
            </a:r>
            <a:r>
              <a:rPr lang="zh-CN" altLang="en-US" sz="2000" dirty="0"/>
              <a:t>度，则需要</a:t>
            </a:r>
            <a:r>
              <a:rPr lang="en-US" altLang="zh-CN" sz="2000" dirty="0"/>
              <a:t>180</a:t>
            </a:r>
            <a:r>
              <a:rPr lang="zh-CN" altLang="en-US" sz="2000" dirty="0"/>
              <a:t>列。对于</a:t>
            </a:r>
            <a:r>
              <a:rPr lang="en-US" altLang="zh-CN" sz="2000" dirty="0"/>
              <a:t>ρ</a:t>
            </a:r>
            <a:r>
              <a:rPr lang="zh-CN" altLang="en-US" sz="2000" dirty="0"/>
              <a:t>，最大距离可能是图像的对角线长度。因此，以一个像素精度为准，行数可以是图像的对角线长度。</a:t>
            </a:r>
          </a:p>
        </p:txBody>
      </p:sp>
    </p:spTree>
    <p:extLst>
      <p:ext uri="{BB962C8B-B14F-4D97-AF65-F5344CB8AC3E}">
        <p14:creationId xmlns:p14="http://schemas.microsoft.com/office/powerpoint/2010/main" val="9251596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89212" y="2133599"/>
            <a:ext cx="8915400" cy="4295335"/>
          </a:xfrm>
        </p:spPr>
        <p:txBody>
          <a:bodyPr>
            <a:normAutofit/>
          </a:bodyPr>
          <a:lstStyle/>
          <a:p>
            <a:pPr algn="just">
              <a:buFont typeface="Wingdings" panose="05000000000000000000" pitchFamily="2" charset="2"/>
              <a:buChar char="ü"/>
            </a:pPr>
            <a:r>
              <a:rPr lang="zh-CN" altLang="en-US" sz="2000" dirty="0"/>
              <a:t>考虑一个</a:t>
            </a:r>
            <a:r>
              <a:rPr lang="en-US" altLang="zh-CN" sz="2000" dirty="0"/>
              <a:t>100x100</a:t>
            </a:r>
            <a:r>
              <a:rPr lang="zh-CN" altLang="en-US" sz="2000" dirty="0"/>
              <a:t>的图像，中间有一条水平线。取直线的第一点。您知道它的</a:t>
            </a:r>
            <a:r>
              <a:rPr lang="en-US" altLang="zh-CN" sz="2000" dirty="0"/>
              <a:t>(x</a:t>
            </a:r>
            <a:r>
              <a:rPr lang="zh-CN" altLang="en-US" sz="2000" dirty="0"/>
              <a:t>，</a:t>
            </a:r>
            <a:r>
              <a:rPr lang="en-US" altLang="zh-CN" sz="2000" dirty="0"/>
              <a:t>y)</a:t>
            </a:r>
            <a:r>
              <a:rPr lang="zh-CN" altLang="en-US" sz="2000" dirty="0"/>
              <a:t>值。现在在线性方程式中，将值</a:t>
            </a:r>
            <a:r>
              <a:rPr lang="en-US" altLang="zh-CN" sz="2000" dirty="0"/>
              <a:t>θ= 0,1,2</a:t>
            </a:r>
            <a:r>
              <a:rPr lang="zh-CN" altLang="en-US" sz="2000" dirty="0"/>
              <a:t>，</a:t>
            </a:r>
            <a:r>
              <a:rPr lang="en-US" altLang="zh-CN" sz="2000" dirty="0"/>
              <a:t>..... 180</a:t>
            </a:r>
            <a:r>
              <a:rPr lang="zh-CN" altLang="en-US" sz="2000" dirty="0"/>
              <a:t>放进去，然后检查得到</a:t>
            </a:r>
            <a:r>
              <a:rPr lang="en-US" altLang="zh-CN" sz="2000" dirty="0"/>
              <a:t>ρ</a:t>
            </a:r>
            <a:r>
              <a:rPr lang="zh-CN" altLang="en-US" sz="2000" dirty="0"/>
              <a:t>。对于每对</a:t>
            </a:r>
            <a:r>
              <a:rPr lang="en-US" altLang="zh-CN" sz="2000" dirty="0"/>
              <a:t>(ρ</a:t>
            </a:r>
            <a:r>
              <a:rPr lang="zh-CN" altLang="en-US" sz="2000" dirty="0"/>
              <a:t>，</a:t>
            </a:r>
            <a:r>
              <a:rPr lang="en-US" altLang="zh-CN" sz="2000" dirty="0"/>
              <a:t>θ)</a:t>
            </a:r>
            <a:r>
              <a:rPr lang="zh-CN" altLang="en-US" sz="2000" dirty="0"/>
              <a:t>，在累加器中对应的</a:t>
            </a:r>
            <a:r>
              <a:rPr lang="en-US" altLang="zh-CN" sz="2000" dirty="0"/>
              <a:t>(ρ</a:t>
            </a:r>
            <a:r>
              <a:rPr lang="zh-CN" altLang="en-US" sz="2000" dirty="0"/>
              <a:t>，</a:t>
            </a:r>
            <a:r>
              <a:rPr lang="en-US" altLang="zh-CN" sz="2000" dirty="0"/>
              <a:t>θ)</a:t>
            </a:r>
            <a:r>
              <a:rPr lang="zh-CN" altLang="en-US" sz="2000" dirty="0"/>
              <a:t>单元格将值增加</a:t>
            </a:r>
            <a:r>
              <a:rPr lang="en-US" altLang="zh-CN" sz="2000" dirty="0"/>
              <a:t>1</a:t>
            </a:r>
            <a:r>
              <a:rPr lang="zh-CN" altLang="en-US" sz="2000" dirty="0"/>
              <a:t>。所以现在在累加器中，单元格</a:t>
            </a:r>
            <a:r>
              <a:rPr lang="en-US" altLang="zh-CN" sz="2000" dirty="0"/>
              <a:t>(50,90)= 1</a:t>
            </a:r>
            <a:r>
              <a:rPr lang="zh-CN" altLang="en-US" sz="2000" dirty="0"/>
              <a:t>以及其他一些单元格</a:t>
            </a:r>
            <a:r>
              <a:rPr lang="zh-CN" altLang="en-US" sz="2000" dirty="0" smtClean="0"/>
              <a:t>。</a:t>
            </a:r>
            <a:endParaRPr lang="en-US" altLang="zh-CN" sz="2000" dirty="0" smtClean="0"/>
          </a:p>
          <a:p>
            <a:pPr algn="just">
              <a:buFont typeface="Wingdings" panose="05000000000000000000" pitchFamily="2" charset="2"/>
              <a:buChar char="ü"/>
            </a:pPr>
            <a:endParaRPr lang="en-US" altLang="zh-CN" sz="2000" dirty="0" smtClean="0"/>
          </a:p>
          <a:p>
            <a:pPr algn="just">
              <a:buFont typeface="Wingdings" panose="05000000000000000000" pitchFamily="2" charset="2"/>
              <a:buChar char="ü"/>
            </a:pPr>
            <a:r>
              <a:rPr lang="zh-CN" altLang="en-US" sz="2000" dirty="0"/>
              <a:t>现在，对行的第二个点。执行与上述相同的操作。递增</a:t>
            </a:r>
            <a:r>
              <a:rPr lang="en-US" altLang="zh-CN" sz="2000" dirty="0"/>
              <a:t>(ρ</a:t>
            </a:r>
            <a:r>
              <a:rPr lang="zh-CN" altLang="en-US" sz="2000" dirty="0"/>
              <a:t>，</a:t>
            </a:r>
            <a:r>
              <a:rPr lang="en-US" altLang="zh-CN" sz="2000" dirty="0"/>
              <a:t>θ)</a:t>
            </a:r>
            <a:r>
              <a:rPr lang="zh-CN" altLang="en-US" sz="2000" dirty="0"/>
              <a:t>对应的单元格中的值。这次，单元格</a:t>
            </a:r>
            <a:r>
              <a:rPr lang="en-US" altLang="zh-CN" sz="2000" dirty="0"/>
              <a:t>(50,90)=2</a:t>
            </a:r>
            <a:r>
              <a:rPr lang="zh-CN" altLang="en-US" sz="2000" dirty="0"/>
              <a:t>。实际上，您正在对</a:t>
            </a:r>
            <a:r>
              <a:rPr lang="en-US" altLang="zh-CN" sz="2000" dirty="0"/>
              <a:t>(ρ</a:t>
            </a:r>
            <a:r>
              <a:rPr lang="zh-CN" altLang="en-US" sz="2000" dirty="0"/>
              <a:t>，</a:t>
            </a:r>
            <a:r>
              <a:rPr lang="en-US" altLang="zh-CN" sz="2000" dirty="0"/>
              <a:t>θ)</a:t>
            </a:r>
            <a:r>
              <a:rPr lang="zh-CN" altLang="en-US" sz="2000" dirty="0"/>
              <a:t>值进行投票。您对线路上的每个点都继续执行此过程。在每个点上，单元格</a:t>
            </a:r>
            <a:r>
              <a:rPr lang="en-US" altLang="zh-CN" sz="2000" dirty="0"/>
              <a:t>(50,90)</a:t>
            </a:r>
            <a:r>
              <a:rPr lang="zh-CN" altLang="en-US" sz="2000" dirty="0"/>
              <a:t>都会增加或投票，而其他单元格可能会或可能不会投票。这样一来，最后，单元格</a:t>
            </a:r>
            <a:r>
              <a:rPr lang="en-US" altLang="zh-CN" sz="2000" dirty="0"/>
              <a:t>(50,90)</a:t>
            </a:r>
            <a:r>
              <a:rPr lang="zh-CN" altLang="en-US" sz="2000" dirty="0"/>
              <a:t>的投票数将最高。因此，如果您在累加器中搜索最大票数，则将获得</a:t>
            </a:r>
            <a:r>
              <a:rPr lang="en-US" altLang="zh-CN" sz="2000" dirty="0"/>
              <a:t>(50,90)</a:t>
            </a:r>
            <a:r>
              <a:rPr lang="zh-CN" altLang="en-US" sz="2000" dirty="0"/>
              <a:t>值，该值表示该图像中的一条线与原点的距离为</a:t>
            </a:r>
            <a:r>
              <a:rPr lang="en-US" altLang="zh-CN" sz="2000" dirty="0"/>
              <a:t>50</a:t>
            </a:r>
            <a:r>
              <a:rPr lang="zh-CN" altLang="en-US" sz="2000" dirty="0"/>
              <a:t>，角度为</a:t>
            </a:r>
            <a:r>
              <a:rPr lang="en-US" altLang="zh-CN" sz="2000" dirty="0"/>
              <a:t>90</a:t>
            </a:r>
            <a:r>
              <a:rPr lang="zh-CN" altLang="en-US" sz="2000" dirty="0"/>
              <a:t>度。在下面的动画中很好地显示了该图片</a:t>
            </a:r>
            <a:r>
              <a:rPr lang="en-US" altLang="zh-CN" sz="2000" dirty="0"/>
              <a:t>(</a:t>
            </a:r>
            <a:r>
              <a:rPr lang="zh-CN" altLang="en-US" sz="2000" dirty="0"/>
              <a:t>图片提供：</a:t>
            </a:r>
            <a:r>
              <a:rPr lang="en-US" altLang="zh-CN" sz="2000" dirty="0"/>
              <a:t>Amos </a:t>
            </a:r>
            <a:r>
              <a:rPr lang="en-US" altLang="zh-CN" sz="2000" dirty="0" err="1"/>
              <a:t>Storkey</a:t>
            </a:r>
            <a:r>
              <a:rPr lang="en-US" altLang="zh-CN" sz="2000" dirty="0"/>
              <a:t>)</a:t>
            </a:r>
            <a:endParaRPr lang="zh-CN" altLang="en-US" sz="2000" dirty="0"/>
          </a:p>
        </p:txBody>
      </p:sp>
    </p:spTree>
    <p:extLst>
      <p:ext uri="{BB962C8B-B14F-4D97-AF65-F5344CB8AC3E}">
        <p14:creationId xmlns:p14="http://schemas.microsoft.com/office/powerpoint/2010/main" val="12963101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5" name="内容占位符 4"/>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smtClean="0"/>
          </a:p>
          <a:p>
            <a:endParaRPr lang="en-US" altLang="zh-CN" dirty="0"/>
          </a:p>
          <a:p>
            <a:pPr algn="just">
              <a:buFont typeface="Wingdings" panose="05000000000000000000" pitchFamily="2" charset="2"/>
              <a:buChar char="Ø"/>
            </a:pPr>
            <a:r>
              <a:rPr lang="zh-CN" altLang="en-US" sz="2400" dirty="0"/>
              <a:t>这就是霍夫变换对线条的工作方式。它很简单，也许您可​​以自己使用</a:t>
            </a:r>
            <a:r>
              <a:rPr lang="en-US" altLang="zh-CN" sz="2400" dirty="0" err="1"/>
              <a:t>Numpy</a:t>
            </a:r>
            <a:r>
              <a:rPr lang="zh-CN" altLang="en-US" sz="2400" dirty="0"/>
              <a:t>来实现它。下图显示了累加器。某些位置的亮点表示它们是图像中可能的线条的参数。（图片由维基百科提供）</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880" y="1264555"/>
            <a:ext cx="5152000" cy="2541653"/>
          </a:xfrm>
          <a:prstGeom prst="rect">
            <a:avLst/>
          </a:prstGeom>
        </p:spPr>
      </p:pic>
    </p:spTree>
    <p:extLst>
      <p:ext uri="{BB962C8B-B14F-4D97-AF65-F5344CB8AC3E}">
        <p14:creationId xmlns:p14="http://schemas.microsoft.com/office/powerpoint/2010/main" val="17435212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441" y="2232074"/>
            <a:ext cx="5449976" cy="2709933"/>
          </a:xfrm>
          <a:prstGeom prst="rect">
            <a:avLst/>
          </a:prstGeom>
        </p:spPr>
      </p:pic>
    </p:spTree>
    <p:extLst>
      <p:ext uri="{BB962C8B-B14F-4D97-AF65-F5344CB8AC3E}">
        <p14:creationId xmlns:p14="http://schemas.microsoft.com/office/powerpoint/2010/main" val="30184064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OpenCV</a:t>
            </a:r>
            <a:r>
              <a:rPr lang="zh-CN" altLang="en-US" b="1" dirty="0"/>
              <a:t>中的霍夫曼变换</a:t>
            </a:r>
            <a:br>
              <a:rPr lang="zh-CN" altLang="en-US" b="1" dirty="0"/>
            </a:br>
            <a:endParaRPr lang="zh-CN" altLang="en-US" dirty="0"/>
          </a:p>
        </p:txBody>
      </p:sp>
      <p:sp>
        <p:nvSpPr>
          <p:cNvPr id="5" name="内容占位符 4"/>
          <p:cNvSpPr>
            <a:spLocks noGrp="1"/>
          </p:cNvSpPr>
          <p:nvPr>
            <p:ph idx="1"/>
          </p:nvPr>
        </p:nvSpPr>
        <p:spPr/>
        <p:txBody>
          <a:bodyPr>
            <a:normAutofit/>
          </a:bodyPr>
          <a:lstStyle/>
          <a:p>
            <a:pPr algn="just">
              <a:buFont typeface="Wingdings" panose="05000000000000000000" pitchFamily="2" charset="2"/>
              <a:buChar char="ü"/>
            </a:pPr>
            <a:r>
              <a:rPr lang="zh-CN" altLang="en-US" sz="2400" dirty="0"/>
              <a:t>上面说明的所有内容都封装在</a:t>
            </a:r>
            <a:r>
              <a:rPr lang="en-US" altLang="zh-CN" sz="2400" dirty="0" err="1"/>
              <a:t>OpenCV</a:t>
            </a:r>
            <a:r>
              <a:rPr lang="zh-CN" altLang="en-US" sz="2400" dirty="0" smtClean="0"/>
              <a:t>函数</a:t>
            </a:r>
            <a:r>
              <a:rPr lang="en-US" altLang="zh-CN" sz="2400" dirty="0" err="1" smtClean="0"/>
              <a:t>cv.HoughLines</a:t>
            </a:r>
            <a:r>
              <a:rPr lang="en-US" altLang="zh-CN" sz="2400" dirty="0" smtClean="0"/>
              <a:t>()</a:t>
            </a:r>
            <a:r>
              <a:rPr lang="zh-CN" altLang="en-US" sz="2400" dirty="0"/>
              <a:t>中。它只是返回一个：</a:t>
            </a:r>
            <a:r>
              <a:rPr lang="en-US" altLang="zh-CN" sz="2400" dirty="0"/>
              <a:t>math:(rho</a:t>
            </a:r>
            <a:r>
              <a:rPr lang="zh-CN" altLang="en-US" sz="2400" dirty="0"/>
              <a:t>，</a:t>
            </a:r>
            <a:r>
              <a:rPr lang="en-US" altLang="zh-CN" sz="2400" dirty="0"/>
              <a:t>theta)</a:t>
            </a:r>
            <a:r>
              <a:rPr lang="zh-CN" altLang="en-US" sz="2400" dirty="0"/>
              <a:t>值的数组。</a:t>
            </a:r>
            <a:r>
              <a:rPr lang="en-US" altLang="zh-CN" sz="2400" dirty="0"/>
              <a:t>ρ</a:t>
            </a:r>
            <a:r>
              <a:rPr lang="zh-CN" altLang="en-US" sz="2400" dirty="0"/>
              <a:t>以像素为单位，</a:t>
            </a:r>
            <a:r>
              <a:rPr lang="en-US" altLang="zh-CN" sz="2400" dirty="0"/>
              <a:t>θ</a:t>
            </a:r>
            <a:r>
              <a:rPr lang="zh-CN" altLang="en-US" sz="2400" dirty="0"/>
              <a:t>以弧度为单位。第一个参数，输入图像应该是二进制图像，因此在应用霍夫变换之前，请应用阈值或使用</a:t>
            </a:r>
            <a:r>
              <a:rPr lang="en-US" altLang="zh-CN" sz="2400" dirty="0"/>
              <a:t>Canny</a:t>
            </a:r>
            <a:r>
              <a:rPr lang="zh-CN" altLang="en-US" sz="2400" dirty="0"/>
              <a:t>边缘检测。第二和第三参数分别是</a:t>
            </a:r>
            <a:r>
              <a:rPr lang="en-US" altLang="zh-CN" sz="2400" dirty="0"/>
              <a:t>ρ</a:t>
            </a:r>
            <a:r>
              <a:rPr lang="zh-CN" altLang="en-US" sz="2400" dirty="0"/>
              <a:t>和</a:t>
            </a:r>
            <a:r>
              <a:rPr lang="en-US" altLang="zh-CN" sz="2400" dirty="0"/>
              <a:t>θ</a:t>
            </a:r>
            <a:r>
              <a:rPr lang="zh-CN" altLang="en-US" sz="2400" dirty="0"/>
              <a:t>精度。第四个参数是阈值，这意味着应该将其视为行的最低投票。请记住，票数取决于线上的点数。因此，它表示应检测到的最小线长。</a:t>
            </a:r>
          </a:p>
        </p:txBody>
      </p:sp>
    </p:spTree>
    <p:extLst>
      <p:ext uri="{BB962C8B-B14F-4D97-AF65-F5344CB8AC3E}">
        <p14:creationId xmlns:p14="http://schemas.microsoft.com/office/powerpoint/2010/main" val="17687311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89212" y="920746"/>
            <a:ext cx="6542857" cy="4990476"/>
          </a:xfrm>
          <a:prstGeom prst="rect">
            <a:avLst/>
          </a:prstGeom>
        </p:spPr>
      </p:pic>
    </p:spTree>
    <p:extLst>
      <p:ext uri="{BB962C8B-B14F-4D97-AF65-F5344CB8AC3E}">
        <p14:creationId xmlns:p14="http://schemas.microsoft.com/office/powerpoint/2010/main" val="3788124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457200" indent="-457200" algn="just">
              <a:buFont typeface="+mj-lt"/>
              <a:buAutoNum type="arabicPeriod" startAt="4"/>
            </a:pPr>
            <a:r>
              <a:rPr lang="zh-CN" altLang="en-US" sz="2000" dirty="0" smtClean="0"/>
              <a:t> </a:t>
            </a:r>
            <a:r>
              <a:rPr lang="en-US" altLang="zh-CN" sz="2000" dirty="0"/>
              <a:t>mask</a:t>
            </a:r>
            <a:r>
              <a:rPr lang="zh-CN" altLang="en-US" sz="2000" dirty="0"/>
              <a:t>：图像掩码。为了找到完整图像的直方图，将其指定为“无”。但是，如果要查找图像特定区域的直方图，则必须为此创建一个掩码图像并将其作为掩码</a:t>
            </a:r>
            <a:r>
              <a:rPr lang="zh-CN" altLang="en-US" sz="2000" dirty="0" smtClean="0"/>
              <a:t>。</a:t>
            </a:r>
            <a:endParaRPr lang="en-US" altLang="zh-CN" sz="2000" dirty="0" smtClean="0"/>
          </a:p>
          <a:p>
            <a:pPr marL="457200" indent="-457200" algn="just">
              <a:buFont typeface="+mj-lt"/>
              <a:buAutoNum type="arabicPeriod" startAt="4"/>
            </a:pPr>
            <a:r>
              <a:rPr lang="en-US" altLang="zh-CN" sz="2000" dirty="0" err="1" smtClean="0"/>
              <a:t>histSize</a:t>
            </a:r>
            <a:r>
              <a:rPr lang="zh-CN" altLang="en-US" sz="2000" dirty="0"/>
              <a:t>：这表示我们的</a:t>
            </a:r>
            <a:r>
              <a:rPr lang="en-US" altLang="zh-CN" sz="2000" dirty="0"/>
              <a:t>BIN</a:t>
            </a:r>
            <a:r>
              <a:rPr lang="zh-CN" altLang="en-US" sz="2000" dirty="0"/>
              <a:t>计数。需要放在方括号中。对于全尺寸，我们通过</a:t>
            </a:r>
            <a:r>
              <a:rPr lang="en-US" altLang="zh-CN" sz="2000" dirty="0"/>
              <a:t>[256]</a:t>
            </a:r>
            <a:r>
              <a:rPr lang="zh-CN" altLang="en-US" sz="2000" dirty="0"/>
              <a:t>。</a:t>
            </a:r>
          </a:p>
          <a:p>
            <a:pPr marL="457200" indent="-457200" algn="just">
              <a:buFont typeface="+mj-lt"/>
              <a:buAutoNum type="arabicPeriod" startAt="4"/>
            </a:pPr>
            <a:r>
              <a:rPr lang="en-US" altLang="zh-CN" sz="2000" dirty="0"/>
              <a:t>ranges</a:t>
            </a:r>
            <a:r>
              <a:rPr lang="zh-CN" altLang="en-US" sz="2000" dirty="0"/>
              <a:t>：这是我们的</a:t>
            </a:r>
            <a:r>
              <a:rPr lang="en-US" altLang="zh-CN" sz="2000" dirty="0"/>
              <a:t>RANGE</a:t>
            </a:r>
            <a:r>
              <a:rPr lang="zh-CN" altLang="en-US" sz="2000" dirty="0"/>
              <a:t>。通常为</a:t>
            </a:r>
            <a:r>
              <a:rPr lang="en-US" altLang="zh-CN" sz="2000" dirty="0"/>
              <a:t>[0,256]</a:t>
            </a:r>
            <a:r>
              <a:rPr lang="zh-CN" altLang="en-US" sz="2000" dirty="0"/>
              <a:t>。</a:t>
            </a:r>
          </a:p>
          <a:p>
            <a:endParaRPr lang="zh-CN" altLang="en-US" dirty="0"/>
          </a:p>
        </p:txBody>
      </p:sp>
    </p:spTree>
    <p:extLst>
      <p:ext uri="{BB962C8B-B14F-4D97-AF65-F5344CB8AC3E}">
        <p14:creationId xmlns:p14="http://schemas.microsoft.com/office/powerpoint/2010/main" val="11171551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检查下面的</a:t>
            </a:r>
            <a:r>
              <a:rPr lang="zh-CN" altLang="en-US" sz="2400" dirty="0" smtClean="0"/>
              <a:t>结果：</a:t>
            </a:r>
            <a:endParaRPr lang="zh-CN" altLang="en-US" sz="2400" dirty="0"/>
          </a:p>
        </p:txBody>
      </p:sp>
      <p:pic>
        <p:nvPicPr>
          <p:cNvPr id="7170" name="Picture 2" descr="http://qiniu.aihubs.net/houghlines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687" y="1304559"/>
            <a:ext cx="5077607" cy="512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6713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概率霍夫变换</a:t>
            </a:r>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在霍夫变换中，您可以看到，即使对于带有两个参数的行，也需要大量计算。概率霍夫变换是我们看到的霍夫变换的优化。它没有考虑所有要点。取而代之的是，它仅采用随机的点子集，足以进行线检测。只是我们必须降低阈值。参见下图，比较了霍夫空间中的霍夫变换和概率霍夫变换。（图片提供：</a:t>
            </a:r>
            <a:r>
              <a:rPr lang="en-US" altLang="zh-CN" sz="2400" dirty="0"/>
              <a:t>Franck </a:t>
            </a:r>
            <a:r>
              <a:rPr lang="en-US" altLang="zh-CN" sz="2400" dirty="0" err="1"/>
              <a:t>Bettinger</a:t>
            </a:r>
            <a:r>
              <a:rPr lang="zh-CN" altLang="en-US" sz="2400" dirty="0"/>
              <a:t>的主页）</a:t>
            </a:r>
          </a:p>
        </p:txBody>
      </p:sp>
    </p:spTree>
    <p:extLst>
      <p:ext uri="{BB962C8B-B14F-4D97-AF65-F5344CB8AC3E}">
        <p14:creationId xmlns:p14="http://schemas.microsoft.com/office/powerpoint/2010/main" val="14307268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89211" y="2133600"/>
            <a:ext cx="5401237" cy="3708060"/>
          </a:xfrm>
        </p:spPr>
        <p:txBody>
          <a:bodyPr>
            <a:normAutofit/>
          </a:bodyPr>
          <a:lstStyle/>
          <a:p>
            <a:pPr algn="just">
              <a:buFont typeface="Wingdings" panose="05000000000000000000" pitchFamily="2" charset="2"/>
              <a:buChar char="Ø"/>
            </a:pPr>
            <a:r>
              <a:rPr lang="en-US" altLang="zh-CN" sz="2400" dirty="0" err="1"/>
              <a:t>OpenCV</a:t>
            </a:r>
            <a:r>
              <a:rPr lang="zh-CN" altLang="en-US" sz="2400" dirty="0"/>
              <a:t>的实现基于</a:t>
            </a:r>
            <a:r>
              <a:rPr lang="en-US" altLang="zh-CN" sz="2400" dirty="0" err="1"/>
              <a:t>Matas,J</a:t>
            </a:r>
            <a:r>
              <a:rPr lang="en-US" altLang="zh-CN" sz="2400" dirty="0"/>
              <a:t>.</a:t>
            </a:r>
            <a:r>
              <a:rPr lang="zh-CN" altLang="en-US" sz="2400" dirty="0"/>
              <a:t>和</a:t>
            </a:r>
            <a:r>
              <a:rPr lang="en-US" altLang="zh-CN" sz="2400" dirty="0" err="1"/>
              <a:t>Galambos,C</a:t>
            </a:r>
            <a:r>
              <a:rPr lang="en-US" altLang="zh-CN" sz="2400" dirty="0"/>
              <a:t>.</a:t>
            </a:r>
            <a:r>
              <a:rPr lang="zh-CN" altLang="en-US" sz="2400" dirty="0"/>
              <a:t>和</a:t>
            </a:r>
            <a:r>
              <a:rPr lang="en-US" altLang="zh-CN" sz="2400" dirty="0"/>
              <a:t>Kittler, J.V.</a:t>
            </a:r>
            <a:r>
              <a:rPr lang="zh-CN" altLang="en-US" sz="2400" dirty="0"/>
              <a:t>使用渐进概率霍夫变换对行进行的稳健检测</a:t>
            </a:r>
            <a:r>
              <a:rPr lang="en-US" altLang="zh-CN" sz="2400" dirty="0"/>
              <a:t>[145]</a:t>
            </a:r>
            <a:r>
              <a:rPr lang="zh-CN" altLang="en-US" sz="2400" dirty="0"/>
              <a:t>。使用的函数</a:t>
            </a:r>
            <a:r>
              <a:rPr lang="zh-CN" altLang="en-US" sz="2400" dirty="0" smtClean="0"/>
              <a:t>是</a:t>
            </a:r>
            <a:r>
              <a:rPr lang="en-US" altLang="zh-CN" sz="2400" dirty="0" err="1" smtClean="0"/>
              <a:t>cv.HoughLinesP</a:t>
            </a:r>
            <a:r>
              <a:rPr lang="en-US" altLang="zh-CN" sz="2400" dirty="0" smtClean="0"/>
              <a:t>()</a:t>
            </a:r>
            <a:r>
              <a:rPr lang="zh-CN" altLang="en-US" sz="2400" dirty="0"/>
              <a:t>。它有两个新的论点。 </a:t>
            </a:r>
            <a:r>
              <a:rPr lang="en-US" altLang="zh-CN" sz="2400" dirty="0"/>
              <a:t>- </a:t>
            </a:r>
            <a:r>
              <a:rPr lang="en-US" altLang="zh-CN" sz="2400" dirty="0" err="1"/>
              <a:t>minLineLength</a:t>
            </a:r>
            <a:r>
              <a:rPr lang="en-US" altLang="zh-CN" sz="2400" dirty="0"/>
              <a:t> - </a:t>
            </a:r>
            <a:r>
              <a:rPr lang="zh-CN" altLang="en-US" sz="2400" dirty="0"/>
              <a:t>最小行长。小于此长度的线段将被拒绝。 </a:t>
            </a:r>
            <a:r>
              <a:rPr lang="en-US" altLang="zh-CN" sz="2400" dirty="0"/>
              <a:t>- </a:t>
            </a:r>
            <a:r>
              <a:rPr lang="en-US" altLang="zh-CN" sz="2400" dirty="0" err="1"/>
              <a:t>maxLineGap</a:t>
            </a:r>
            <a:r>
              <a:rPr lang="en-US" altLang="zh-CN" sz="2400" dirty="0"/>
              <a:t> - </a:t>
            </a:r>
            <a:r>
              <a:rPr lang="zh-CN" altLang="en-US" sz="2400" dirty="0"/>
              <a:t>线段之间允许将它们视为一条线的最大间隙。</a:t>
            </a:r>
          </a:p>
        </p:txBody>
      </p:sp>
      <p:pic>
        <p:nvPicPr>
          <p:cNvPr id="8194" name="Picture 2" descr="http://qiniu.aihubs.net/houghline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8274" y="624110"/>
            <a:ext cx="3136338" cy="521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3897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89212" y="2147668"/>
            <a:ext cx="8915400" cy="3777622"/>
          </a:xfrm>
        </p:spPr>
        <p:txBody>
          <a:bodyPr>
            <a:normAutofit/>
          </a:bodyPr>
          <a:lstStyle/>
          <a:p>
            <a:pPr>
              <a:buFont typeface="Wingdings" panose="05000000000000000000" pitchFamily="2" charset="2"/>
              <a:buChar char="Ø"/>
            </a:pPr>
            <a:r>
              <a:rPr lang="zh-CN" altLang="en-US" sz="2400" dirty="0"/>
              <a:t>最好的是，它直接返回行的两个端点。在以前的情况下，您仅获得线的参数，并且必须找到所有点。在这里，一切都是直接而简单的。</a:t>
            </a:r>
          </a:p>
        </p:txBody>
      </p:sp>
      <p:pic>
        <p:nvPicPr>
          <p:cNvPr id="4" name="图片 3"/>
          <p:cNvPicPr>
            <a:picLocks noChangeAspect="1"/>
          </p:cNvPicPr>
          <p:nvPr/>
        </p:nvPicPr>
        <p:blipFill>
          <a:blip r:embed="rId2"/>
          <a:stretch>
            <a:fillRect/>
          </a:stretch>
        </p:blipFill>
        <p:spPr>
          <a:xfrm>
            <a:off x="2372952" y="3510433"/>
            <a:ext cx="9819048" cy="2847619"/>
          </a:xfrm>
          <a:prstGeom prst="rect">
            <a:avLst/>
          </a:prstGeom>
        </p:spPr>
      </p:pic>
    </p:spTree>
    <p:extLst>
      <p:ext uri="{BB962C8B-B14F-4D97-AF65-F5344CB8AC3E}">
        <p14:creationId xmlns:p14="http://schemas.microsoft.com/office/powerpoint/2010/main" val="8147217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看到如下结果：</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035" y="761526"/>
            <a:ext cx="5148922" cy="5194690"/>
          </a:xfrm>
          <a:prstGeom prst="rect">
            <a:avLst/>
          </a:prstGeom>
        </p:spPr>
      </p:pic>
    </p:spTree>
    <p:extLst>
      <p:ext uri="{BB962C8B-B14F-4D97-AF65-F5344CB8AC3E}">
        <p14:creationId xmlns:p14="http://schemas.microsoft.com/office/powerpoint/2010/main" val="42305213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sz="2400" b="1" dirty="0">
                <a:solidFill>
                  <a:schemeClr val="accent1">
                    <a:lumMod val="75000"/>
                  </a:schemeClr>
                </a:solidFill>
              </a:rPr>
              <a:t>霍夫圈</a:t>
            </a:r>
            <a:r>
              <a:rPr lang="zh-CN" altLang="en-US" sz="2400" b="1" dirty="0" smtClean="0">
                <a:solidFill>
                  <a:schemeClr val="accent1">
                    <a:lumMod val="75000"/>
                  </a:schemeClr>
                </a:solidFill>
              </a:rPr>
              <a:t>变换</a:t>
            </a:r>
            <a:endParaRPr lang="en-US" altLang="zh-CN" sz="2400" b="1" dirty="0" smtClean="0">
              <a:solidFill>
                <a:schemeClr val="accent1">
                  <a:lumMod val="75000"/>
                </a:schemeClr>
              </a:solidFill>
            </a:endParaRPr>
          </a:p>
          <a:p>
            <a:pPr>
              <a:buFont typeface="Wingdings" panose="05000000000000000000" pitchFamily="2" charset="2"/>
              <a:buChar char="Ø"/>
            </a:pPr>
            <a:r>
              <a:rPr lang="zh-CN" altLang="en-US" sz="2400" b="1" dirty="0" smtClean="0"/>
              <a:t>目标：</a:t>
            </a:r>
            <a:r>
              <a:rPr lang="zh-CN" altLang="en-US" sz="2400" dirty="0" smtClean="0"/>
              <a:t>我们</a:t>
            </a:r>
            <a:r>
              <a:rPr lang="zh-CN" altLang="en-US" sz="2400" dirty="0"/>
              <a:t>将学习使用霍夫变换来查找图像中的圆。 </a:t>
            </a:r>
            <a:r>
              <a:rPr lang="en-US" altLang="zh-CN" sz="2400" dirty="0"/>
              <a:t>- </a:t>
            </a:r>
            <a:r>
              <a:rPr lang="zh-CN" altLang="en-US" sz="2400" dirty="0"/>
              <a:t>我们将看到以下函数：</a:t>
            </a:r>
            <a:r>
              <a:rPr lang="en-US" altLang="zh-CN" sz="2400" dirty="0" err="1"/>
              <a:t>cv.HoughCircles</a:t>
            </a:r>
            <a:r>
              <a:rPr lang="en-US" altLang="zh-CN" sz="2400" dirty="0" smtClean="0"/>
              <a:t>()</a:t>
            </a:r>
            <a:r>
              <a:rPr lang="zh-CN" altLang="en-US" sz="2400" dirty="0" smtClean="0"/>
              <a:t>。</a:t>
            </a:r>
            <a:endParaRPr lang="en-US" altLang="zh-CN" sz="2400" dirty="0" smtClean="0"/>
          </a:p>
          <a:p>
            <a:pPr>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b="1" dirty="0"/>
              <a:t>理论：</a:t>
            </a:r>
            <a:r>
              <a:rPr lang="zh-CN" altLang="en-US" sz="2400" dirty="0"/>
              <a:t>圆在数学上表示为</a:t>
            </a:r>
            <a:r>
              <a:rPr lang="en-US" altLang="zh-CN" sz="2400" dirty="0"/>
              <a:t>(x−</a:t>
            </a:r>
            <a:r>
              <a:rPr lang="en-US" altLang="zh-CN" sz="2400" dirty="0" err="1"/>
              <a:t>x</a:t>
            </a:r>
            <a:r>
              <a:rPr lang="en-US" altLang="zh-CN" sz="2400" baseline="-25000" dirty="0" err="1"/>
              <a:t>center</a:t>
            </a:r>
            <a:r>
              <a:rPr lang="en-US" altLang="zh-CN" sz="2400" dirty="0"/>
              <a:t>)</a:t>
            </a:r>
            <a:r>
              <a:rPr lang="en-US" altLang="zh-CN" sz="2400" baseline="30000" dirty="0"/>
              <a:t>2</a:t>
            </a:r>
            <a:r>
              <a:rPr lang="en-US" altLang="zh-CN" sz="2400" dirty="0"/>
              <a:t>+(y−</a:t>
            </a:r>
            <a:r>
              <a:rPr lang="en-US" altLang="zh-CN" sz="2400" dirty="0" err="1"/>
              <a:t>y</a:t>
            </a:r>
            <a:r>
              <a:rPr lang="en-US" altLang="zh-CN" sz="2400" baseline="-25000" dirty="0" err="1"/>
              <a:t>center</a:t>
            </a:r>
            <a:r>
              <a:rPr lang="en-US" altLang="zh-CN" sz="2400" dirty="0"/>
              <a:t>)</a:t>
            </a:r>
            <a:r>
              <a:rPr lang="en-US" altLang="zh-CN" sz="2400" baseline="30000" dirty="0"/>
              <a:t>2</a:t>
            </a:r>
            <a:r>
              <a:rPr lang="en-US" altLang="zh-CN" sz="2400" dirty="0"/>
              <a:t>=r</a:t>
            </a:r>
            <a:r>
              <a:rPr lang="en-US" altLang="zh-CN" sz="2400" baseline="30000" dirty="0"/>
              <a:t>2</a:t>
            </a:r>
            <a:r>
              <a:rPr lang="zh-CN" altLang="en-US" sz="2400" dirty="0"/>
              <a:t>，其中</a:t>
            </a:r>
            <a:r>
              <a:rPr lang="en-US" altLang="zh-CN" sz="2400" dirty="0"/>
              <a:t>(</a:t>
            </a:r>
            <a:r>
              <a:rPr lang="en-US" altLang="zh-CN" sz="2400" dirty="0" err="1"/>
              <a:t>x</a:t>
            </a:r>
            <a:r>
              <a:rPr lang="en-US" altLang="zh-CN" sz="2400" baseline="-25000" dirty="0" err="1"/>
              <a:t>center</a:t>
            </a:r>
            <a:r>
              <a:rPr lang="en-US" altLang="zh-CN" sz="2400" dirty="0" err="1"/>
              <a:t>,y</a:t>
            </a:r>
            <a:r>
              <a:rPr lang="en-US" altLang="zh-CN" sz="2400" baseline="-25000" dirty="0" err="1"/>
              <a:t>center</a:t>
            </a:r>
            <a:r>
              <a:rPr lang="en-US" altLang="zh-CN" sz="2400" dirty="0"/>
              <a:t>)</a:t>
            </a:r>
            <a:r>
              <a:rPr lang="zh-CN" altLang="en-US" sz="2400" dirty="0"/>
              <a:t>是圆的中心，</a:t>
            </a:r>
            <a:r>
              <a:rPr lang="en-US" altLang="zh-CN" sz="2400" dirty="0"/>
              <a:t>r</a:t>
            </a:r>
            <a:r>
              <a:rPr lang="zh-CN" altLang="en-US" sz="2400" dirty="0"/>
              <a:t>是圆的半径。从等式中，我们可以看到我们有</a:t>
            </a:r>
            <a:r>
              <a:rPr lang="en-US" altLang="zh-CN" sz="2400" dirty="0"/>
              <a:t>3</a:t>
            </a:r>
            <a:r>
              <a:rPr lang="zh-CN" altLang="en-US" sz="2400" dirty="0"/>
              <a:t>个参数，因此我们需要</a:t>
            </a:r>
            <a:r>
              <a:rPr lang="en-US" altLang="zh-CN" sz="2400" dirty="0"/>
              <a:t>3D</a:t>
            </a:r>
            <a:r>
              <a:rPr lang="zh-CN" altLang="en-US" sz="2400" dirty="0"/>
              <a:t>累加器进行霍夫变换，这将非常低效。因此，</a:t>
            </a:r>
            <a:r>
              <a:rPr lang="en-US" altLang="zh-CN" sz="2400" dirty="0" err="1"/>
              <a:t>OpenCV</a:t>
            </a:r>
            <a:r>
              <a:rPr lang="zh-CN" altLang="en-US" sz="2400" dirty="0"/>
              <a:t>使用更加技巧性的方法，即使用边缘的梯度信息</a:t>
            </a:r>
            <a:r>
              <a:rPr lang="zh-CN" altLang="en-US" sz="2400" dirty="0" smtClean="0"/>
              <a:t>的</a:t>
            </a:r>
            <a:r>
              <a:rPr lang="en-US" altLang="zh-CN" sz="2400" dirty="0" smtClean="0"/>
              <a:t>Hough</a:t>
            </a:r>
            <a:r>
              <a:rPr lang="zh-CN" altLang="en-US" sz="2400" dirty="0"/>
              <a:t>梯度</a:t>
            </a:r>
            <a:r>
              <a:rPr lang="zh-CN" altLang="en-US" sz="2400" dirty="0" smtClean="0"/>
              <a:t>方法。</a:t>
            </a:r>
            <a:endParaRPr lang="zh-CN" altLang="en-US" sz="2400" dirty="0"/>
          </a:p>
          <a:p>
            <a:pPr>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39493866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06332" y="1317673"/>
            <a:ext cx="8915400" cy="3777622"/>
          </a:xfrm>
        </p:spPr>
        <p:txBody>
          <a:bodyPr>
            <a:normAutofit/>
          </a:bodyPr>
          <a:lstStyle/>
          <a:p>
            <a:pPr>
              <a:buFont typeface="Wingdings" panose="05000000000000000000" pitchFamily="2" charset="2"/>
              <a:buChar char="Ø"/>
            </a:pPr>
            <a:r>
              <a:rPr lang="zh-CN" altLang="en-US" sz="2400" dirty="0"/>
              <a:t>我们在这里使用的函数</a:t>
            </a:r>
            <a:r>
              <a:rPr lang="zh-CN" altLang="en-US" sz="2400" dirty="0" smtClean="0"/>
              <a:t>是</a:t>
            </a:r>
            <a:r>
              <a:rPr lang="en-US" altLang="zh-CN" sz="2400" dirty="0" err="1" smtClean="0"/>
              <a:t>cv.HoughCircles</a:t>
            </a:r>
            <a:r>
              <a:rPr lang="en-US" altLang="zh-CN" sz="2400" dirty="0" smtClean="0"/>
              <a:t>()</a:t>
            </a:r>
            <a:r>
              <a:rPr lang="zh-CN" altLang="en-US" sz="2400" dirty="0"/>
              <a:t>。它有很多参数，这些参数在文档中有很好的解释。因此，我们直接转到代码。</a:t>
            </a:r>
          </a:p>
        </p:txBody>
      </p:sp>
      <p:pic>
        <p:nvPicPr>
          <p:cNvPr id="4" name="图片 3"/>
          <p:cNvPicPr>
            <a:picLocks noChangeAspect="1"/>
          </p:cNvPicPr>
          <p:nvPr/>
        </p:nvPicPr>
        <p:blipFill>
          <a:blip r:embed="rId2"/>
          <a:stretch>
            <a:fillRect/>
          </a:stretch>
        </p:blipFill>
        <p:spPr>
          <a:xfrm>
            <a:off x="2601876" y="2330548"/>
            <a:ext cx="9171428" cy="4390476"/>
          </a:xfrm>
          <a:prstGeom prst="rect">
            <a:avLst/>
          </a:prstGeom>
        </p:spPr>
      </p:pic>
    </p:spTree>
    <p:extLst>
      <p:ext uri="{BB962C8B-B14F-4D97-AF65-F5344CB8AC3E}">
        <p14:creationId xmlns:p14="http://schemas.microsoft.com/office/powerpoint/2010/main" val="33445581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dirty="0"/>
              <a:t>结果如下：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651" y="1905000"/>
            <a:ext cx="3588668" cy="4426024"/>
          </a:xfrm>
          <a:prstGeom prst="rect">
            <a:avLst/>
          </a:prstGeom>
        </p:spPr>
      </p:pic>
    </p:spTree>
    <p:extLst>
      <p:ext uri="{BB962C8B-B14F-4D97-AF65-F5344CB8AC3E}">
        <p14:creationId xmlns:p14="http://schemas.microsoft.com/office/powerpoint/2010/main" val="29867752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solidFill>
                  <a:schemeClr val="accent1">
                    <a:lumMod val="75000"/>
                  </a:schemeClr>
                </a:solidFill>
              </a:rPr>
              <a:t>4.7 </a:t>
            </a:r>
            <a:r>
              <a:rPr lang="zh-CN" altLang="en-US" sz="4000" b="1" dirty="0" smtClean="0">
                <a:solidFill>
                  <a:schemeClr val="accent1">
                    <a:lumMod val="75000"/>
                  </a:schemeClr>
                </a:solidFill>
              </a:rPr>
              <a:t>图像分割与分水岭算法</a:t>
            </a:r>
            <a:endParaRPr lang="zh-CN" altLang="en-US" sz="4000" dirty="0"/>
          </a:p>
        </p:txBody>
      </p:sp>
      <p:sp>
        <p:nvSpPr>
          <p:cNvPr id="3" name="内容占位符 2"/>
          <p:cNvSpPr>
            <a:spLocks noGrp="1"/>
          </p:cNvSpPr>
          <p:nvPr>
            <p:ph idx="1"/>
          </p:nvPr>
        </p:nvSpPr>
        <p:spPr>
          <a:xfrm>
            <a:off x="2589212" y="2133600"/>
            <a:ext cx="8915400" cy="4436012"/>
          </a:xfrm>
        </p:spPr>
        <p:txBody>
          <a:bodyPr>
            <a:normAutofit/>
          </a:bodyPr>
          <a:lstStyle/>
          <a:p>
            <a:pPr algn="just">
              <a:buFont typeface="Wingdings" panose="05000000000000000000" pitchFamily="2" charset="2"/>
              <a:buChar char="p"/>
            </a:pPr>
            <a:r>
              <a:rPr lang="zh-CN" altLang="en-US" sz="2600" b="1" dirty="0" smtClean="0"/>
              <a:t>目标</a:t>
            </a:r>
            <a:r>
              <a:rPr lang="zh-CN" altLang="en-US" sz="2800" b="1" dirty="0" smtClean="0"/>
              <a:t>：</a:t>
            </a:r>
            <a:r>
              <a:rPr lang="zh-CN" altLang="en-US" sz="2400" dirty="0" smtClean="0"/>
              <a:t>在</a:t>
            </a:r>
            <a:r>
              <a:rPr lang="zh-CN" altLang="en-US" sz="2400" dirty="0"/>
              <a:t>本章中， </a:t>
            </a:r>
            <a:r>
              <a:rPr lang="en-US" altLang="zh-CN" sz="2400" dirty="0"/>
              <a:t>- </a:t>
            </a:r>
            <a:r>
              <a:rPr lang="zh-CN" altLang="en-US" sz="2400" dirty="0"/>
              <a:t>我们将学习使用分水岭算法实现基于标记的图像分割 </a:t>
            </a:r>
            <a:r>
              <a:rPr lang="en-US" altLang="zh-CN" sz="2400" dirty="0"/>
              <a:t>- </a:t>
            </a:r>
            <a:r>
              <a:rPr lang="zh-CN" altLang="en-US" sz="2400" dirty="0"/>
              <a:t>我们将看到：</a:t>
            </a:r>
            <a:r>
              <a:rPr lang="en-US" altLang="zh-CN" sz="2400" b="1" dirty="0" err="1"/>
              <a:t>cv.watershed</a:t>
            </a:r>
            <a:r>
              <a:rPr lang="en-US" altLang="zh-CN" sz="2400" dirty="0" smtClean="0"/>
              <a:t>()</a:t>
            </a:r>
            <a:r>
              <a:rPr lang="zh-CN" altLang="en-US" sz="2400" dirty="0" smtClean="0"/>
              <a:t>。</a:t>
            </a:r>
            <a:endParaRPr lang="en-US" altLang="zh-CN" sz="2400" dirty="0" smtClean="0"/>
          </a:p>
          <a:p>
            <a:pPr algn="just">
              <a:buFont typeface="Wingdings" panose="05000000000000000000" pitchFamily="2" charset="2"/>
              <a:buChar char="p"/>
            </a:pPr>
            <a:endParaRPr lang="en-US" altLang="zh-CN" sz="2400" dirty="0"/>
          </a:p>
          <a:p>
            <a:pPr algn="just">
              <a:buFont typeface="Wingdings" panose="05000000000000000000" pitchFamily="2" charset="2"/>
              <a:buChar char="p"/>
            </a:pPr>
            <a:r>
              <a:rPr lang="zh-CN" altLang="en-US" sz="2600" b="1" dirty="0" smtClean="0"/>
              <a:t>理论：</a:t>
            </a:r>
            <a:r>
              <a:rPr lang="zh-CN" altLang="en-US" sz="2200" dirty="0" smtClean="0"/>
              <a:t>任何</a:t>
            </a:r>
            <a:r>
              <a:rPr lang="zh-CN" altLang="en-US" sz="2200" dirty="0"/>
              <a:t>灰度图像都可以看作是一个地形表面，其中高强度表示山峰，低强度表示山谷。你开始用不同颜色的水</a:t>
            </a:r>
            <a:r>
              <a:rPr lang="en-US" altLang="zh-CN" sz="2200" dirty="0"/>
              <a:t>(</a:t>
            </a:r>
            <a:r>
              <a:rPr lang="zh-CN" altLang="en-US" sz="2200" dirty="0"/>
              <a:t>标签</a:t>
            </a:r>
            <a:r>
              <a:rPr lang="en-US" altLang="zh-CN" sz="2200" dirty="0"/>
              <a:t>)</a:t>
            </a:r>
            <a:r>
              <a:rPr lang="zh-CN" altLang="en-US" sz="2200" dirty="0"/>
              <a:t>填充每个孤立的山谷</a:t>
            </a:r>
            <a:r>
              <a:rPr lang="en-US" altLang="zh-CN" sz="2200" dirty="0"/>
              <a:t>(</a:t>
            </a:r>
            <a:r>
              <a:rPr lang="zh-CN" altLang="en-US" sz="2200" dirty="0"/>
              <a:t>局部最小值</a:t>
            </a:r>
            <a:r>
              <a:rPr lang="en-US" altLang="zh-CN" sz="2200" dirty="0"/>
              <a:t>)</a:t>
            </a:r>
            <a:r>
              <a:rPr lang="zh-CN" altLang="en-US" sz="2200" dirty="0"/>
              <a:t>。随着水位的上升，根据附近的山峰</a:t>
            </a:r>
            <a:r>
              <a:rPr lang="en-US" altLang="zh-CN" sz="2200" dirty="0"/>
              <a:t>(</a:t>
            </a:r>
            <a:r>
              <a:rPr lang="zh-CN" altLang="en-US" sz="2200" dirty="0"/>
              <a:t>坡度</a:t>
            </a:r>
            <a:r>
              <a:rPr lang="en-US" altLang="zh-CN" sz="2200" dirty="0"/>
              <a:t>)</a:t>
            </a:r>
            <a:r>
              <a:rPr lang="zh-CN" altLang="en-US" sz="2200" dirty="0"/>
              <a:t>，来自不同山谷的水明显会开始合并，颜色也不同。为了避免这种情况，你要在水融合的地方建造屏障。你继续填满水，建造障碍，直到所有的山峰都在水下。然后你创建的屏障将返回你的分割结果。这就是</a:t>
            </a:r>
            <a:r>
              <a:rPr lang="en-US" altLang="zh-CN" sz="2200" dirty="0"/>
              <a:t>Watershed</a:t>
            </a:r>
            <a:r>
              <a:rPr lang="zh-CN" altLang="en-US" sz="2200" dirty="0"/>
              <a:t>背后的“思想”。</a:t>
            </a:r>
          </a:p>
          <a:p>
            <a:pPr>
              <a:buFont typeface="Wingdings" panose="05000000000000000000" pitchFamily="2" charset="2"/>
              <a:buChar char="p"/>
            </a:pPr>
            <a:endParaRPr lang="en-US" altLang="zh-CN" sz="2400" dirty="0"/>
          </a:p>
          <a:p>
            <a:endParaRPr lang="zh-CN" altLang="en-US" dirty="0"/>
          </a:p>
        </p:txBody>
      </p:sp>
    </p:spTree>
    <p:extLst>
      <p:ext uri="{BB962C8B-B14F-4D97-AF65-F5344CB8AC3E}">
        <p14:creationId xmlns:p14="http://schemas.microsoft.com/office/powerpoint/2010/main" val="7884272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ü"/>
            </a:pPr>
            <a:r>
              <a:rPr lang="zh-CN" altLang="en-US" sz="2200" dirty="0"/>
              <a:t>但是这种方法会由于图像中的噪声或其他不规则性而产生过度分割的结果。因此</a:t>
            </a:r>
            <a:r>
              <a:rPr lang="en-US" altLang="zh-CN" sz="2200" dirty="0" err="1"/>
              <a:t>OpenCV</a:t>
            </a:r>
            <a:r>
              <a:rPr lang="zh-CN" altLang="en-US" sz="2200" dirty="0"/>
              <a:t>实现了一个基于标记的分水岭算法，你可以指定哪些是要合并的山谷点，哪些不是。这是一个交互式的图像分割</a:t>
            </a:r>
            <a:r>
              <a:rPr lang="zh-CN" altLang="en-US" sz="2200" dirty="0" smtClean="0"/>
              <a:t>。</a:t>
            </a:r>
            <a:endParaRPr lang="en-US" altLang="zh-CN" sz="2200" dirty="0" smtClean="0"/>
          </a:p>
          <a:p>
            <a:pPr algn="just">
              <a:buFont typeface="Wingdings" panose="05000000000000000000" pitchFamily="2" charset="2"/>
              <a:buChar char="ü"/>
            </a:pPr>
            <a:endParaRPr lang="en-US" altLang="zh-CN" sz="2200" dirty="0" smtClean="0"/>
          </a:p>
          <a:p>
            <a:pPr algn="just">
              <a:buFont typeface="Wingdings" panose="05000000000000000000" pitchFamily="2" charset="2"/>
              <a:buChar char="ü"/>
            </a:pPr>
            <a:r>
              <a:rPr lang="zh-CN" altLang="en-US" sz="2200" dirty="0" smtClean="0"/>
              <a:t>我们</a:t>
            </a:r>
            <a:r>
              <a:rPr lang="zh-CN" altLang="en-US" sz="2200" dirty="0"/>
              <a:t>所做的是给我们知道的对象赋予不同的标签。用一种颜色</a:t>
            </a:r>
            <a:r>
              <a:rPr lang="en-US" altLang="zh-CN" sz="2200" dirty="0"/>
              <a:t>(</a:t>
            </a:r>
            <a:r>
              <a:rPr lang="zh-CN" altLang="en-US" sz="2200" dirty="0"/>
              <a:t>或强度</a:t>
            </a:r>
            <a:r>
              <a:rPr lang="en-US" altLang="zh-CN" sz="2200" dirty="0"/>
              <a:t>)</a:t>
            </a:r>
            <a:r>
              <a:rPr lang="zh-CN" altLang="en-US" sz="2200" dirty="0"/>
              <a:t>标记我们确定为前景或对象的区域，用另一种颜色标记我们确定为背景或非对象的区域，最后用</a:t>
            </a:r>
            <a:r>
              <a:rPr lang="en-US" altLang="zh-CN" sz="2200" dirty="0"/>
              <a:t>0</a:t>
            </a:r>
            <a:r>
              <a:rPr lang="zh-CN" altLang="en-US" sz="2200" dirty="0"/>
              <a:t>标记我们不确定的区域。这是我们的标记。然后应用分水岭算法。然后我们的标记将使用我们给出的标签进行更新，对象的边界值将为</a:t>
            </a:r>
            <a:r>
              <a:rPr lang="en-US" altLang="zh-CN" sz="2200" dirty="0"/>
              <a:t>-1</a:t>
            </a:r>
            <a:r>
              <a:rPr lang="zh-CN" altLang="en-US" sz="2200" dirty="0"/>
              <a:t>。</a:t>
            </a:r>
            <a:endParaRPr lang="zh-CN" altLang="en-US" sz="2200" dirty="0"/>
          </a:p>
        </p:txBody>
      </p:sp>
    </p:spTree>
    <p:extLst>
      <p:ext uri="{BB962C8B-B14F-4D97-AF65-F5344CB8AC3E}">
        <p14:creationId xmlns:p14="http://schemas.microsoft.com/office/powerpoint/2010/main" val="1630289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a:t>因此，让我们从示例图像开始。只需以灰度模式加载图像并找到其完整直方图即可</a:t>
            </a:r>
            <a:r>
              <a:rPr lang="zh-CN" altLang="en-US" sz="2400" dirty="0" smtClean="0"/>
              <a:t>。</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endParaRPr lang="en-US" altLang="zh-CN" sz="2400" dirty="0" smtClean="0"/>
          </a:p>
          <a:p>
            <a:pPr>
              <a:buFont typeface="Wingdings" panose="05000000000000000000" pitchFamily="2" charset="2"/>
              <a:buChar char="Ø"/>
            </a:pPr>
            <a:r>
              <a:rPr lang="en-US" altLang="zh-CN" sz="2400" dirty="0" err="1"/>
              <a:t>hist</a:t>
            </a:r>
            <a:r>
              <a:rPr lang="zh-CN" altLang="en-US" sz="2400" dirty="0"/>
              <a:t>是</a:t>
            </a:r>
            <a:r>
              <a:rPr lang="en-US" altLang="zh-CN" sz="2400" dirty="0"/>
              <a:t>256x1</a:t>
            </a:r>
            <a:r>
              <a:rPr lang="zh-CN" altLang="en-US" sz="2400" dirty="0"/>
              <a:t>的数组，每个值对应于该图像中具有相应像素值的像素数。</a:t>
            </a:r>
          </a:p>
        </p:txBody>
      </p:sp>
      <p:pic>
        <p:nvPicPr>
          <p:cNvPr id="4" name="图片 3"/>
          <p:cNvPicPr>
            <a:picLocks noChangeAspect="1"/>
          </p:cNvPicPr>
          <p:nvPr/>
        </p:nvPicPr>
        <p:blipFill>
          <a:blip r:embed="rId2"/>
          <a:stretch>
            <a:fillRect/>
          </a:stretch>
        </p:blipFill>
        <p:spPr>
          <a:xfrm>
            <a:off x="3005524" y="3067095"/>
            <a:ext cx="6180952" cy="723810"/>
          </a:xfrm>
          <a:prstGeom prst="rect">
            <a:avLst/>
          </a:prstGeom>
        </p:spPr>
      </p:pic>
    </p:spTree>
    <p:extLst>
      <p:ext uri="{BB962C8B-B14F-4D97-AF65-F5344CB8AC3E}">
        <p14:creationId xmlns:p14="http://schemas.microsoft.com/office/powerpoint/2010/main" val="31441046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91068" y="1561291"/>
            <a:ext cx="8915400" cy="3777622"/>
          </a:xfrm>
        </p:spPr>
        <p:txBody>
          <a:bodyPr/>
          <a:lstStyle/>
          <a:p>
            <a:pPr>
              <a:buFont typeface="Wingdings" panose="05000000000000000000" pitchFamily="2" charset="2"/>
              <a:buChar char="p"/>
            </a:pPr>
            <a:r>
              <a:rPr lang="zh-CN" altLang="en-US" sz="2400" b="1" dirty="0"/>
              <a:t>代码</a:t>
            </a:r>
          </a:p>
          <a:p>
            <a:pPr algn="just">
              <a:buFont typeface="Wingdings" panose="05000000000000000000" pitchFamily="2" charset="2"/>
              <a:buChar char="ü"/>
            </a:pPr>
            <a:r>
              <a:rPr lang="zh-CN" altLang="en-US" sz="2200" dirty="0"/>
              <a:t>下面我们将看到一个有关如何使用距离变换和分水岭来分割相互接触的对象的示例。</a:t>
            </a:r>
          </a:p>
          <a:p>
            <a:pPr algn="just">
              <a:buFont typeface="Wingdings" panose="05000000000000000000" pitchFamily="2" charset="2"/>
              <a:buChar char="ü"/>
            </a:pPr>
            <a:r>
              <a:rPr lang="zh-CN" altLang="en-US" sz="2200" dirty="0"/>
              <a:t>考虑下面的硬币图像，硬币彼此接触。即使你设置阈值，它也会彼此接触。</a:t>
            </a:r>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468" y="3604847"/>
            <a:ext cx="2400300" cy="2971800"/>
          </a:xfrm>
          <a:prstGeom prst="rect">
            <a:avLst/>
          </a:prstGeom>
        </p:spPr>
      </p:pic>
    </p:spTree>
    <p:extLst>
      <p:ext uri="{BB962C8B-B14F-4D97-AF65-F5344CB8AC3E}">
        <p14:creationId xmlns:p14="http://schemas.microsoft.com/office/powerpoint/2010/main" val="36934609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我们先从寻找硬币的近似估计开始。因此，我们可以使用</a:t>
            </a:r>
            <a:r>
              <a:rPr lang="en-US" altLang="zh-CN" sz="2400" dirty="0"/>
              <a:t>Otsu</a:t>
            </a:r>
            <a:r>
              <a:rPr lang="zh-CN" altLang="en-US" sz="2400" dirty="0"/>
              <a:t>的二值化。</a:t>
            </a:r>
            <a:endParaRPr lang="zh-CN" altLang="en-US" sz="2400" dirty="0"/>
          </a:p>
        </p:txBody>
      </p:sp>
      <p:pic>
        <p:nvPicPr>
          <p:cNvPr id="4" name="图片 3"/>
          <p:cNvPicPr>
            <a:picLocks noChangeAspect="1"/>
          </p:cNvPicPr>
          <p:nvPr/>
        </p:nvPicPr>
        <p:blipFill>
          <a:blip r:embed="rId2"/>
          <a:stretch>
            <a:fillRect/>
          </a:stretch>
        </p:blipFill>
        <p:spPr>
          <a:xfrm>
            <a:off x="2589212" y="2960772"/>
            <a:ext cx="9342857" cy="1752381"/>
          </a:xfrm>
          <a:prstGeom prst="rect">
            <a:avLst/>
          </a:prstGeom>
        </p:spPr>
      </p:pic>
    </p:spTree>
    <p:extLst>
      <p:ext uri="{BB962C8B-B14F-4D97-AF65-F5344CB8AC3E}">
        <p14:creationId xmlns:p14="http://schemas.microsoft.com/office/powerpoint/2010/main" val="3994575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0671" y="2156996"/>
            <a:ext cx="2762664" cy="3420441"/>
          </a:xfrm>
        </p:spPr>
      </p:pic>
    </p:spTree>
    <p:extLst>
      <p:ext uri="{BB962C8B-B14F-4D97-AF65-F5344CB8AC3E}">
        <p14:creationId xmlns:p14="http://schemas.microsoft.com/office/powerpoint/2010/main" val="1668838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ü"/>
            </a:pPr>
            <a:r>
              <a:rPr lang="zh-CN" altLang="en-US" sz="2000" dirty="0"/>
              <a:t>现在我们需要去除图像中的任何白点噪声。为此，我们可以使用形态学扩张。要去除对象中的任何小孔，我们可以使用形态学侵蚀。因此，现在我们可以确定，靠近对象中心的区域是前景，而离对象中心很远的区域是背景。我们不确定的唯一区域是硬币的边界区域</a:t>
            </a:r>
            <a:r>
              <a:rPr lang="zh-CN" altLang="en-US" sz="2000" dirty="0" smtClean="0"/>
              <a:t>。</a:t>
            </a:r>
            <a:endParaRPr lang="en-US" altLang="zh-CN" sz="2000" dirty="0" smtClean="0"/>
          </a:p>
          <a:p>
            <a:pPr algn="just">
              <a:buFont typeface="Wingdings" panose="05000000000000000000" pitchFamily="2" charset="2"/>
              <a:buChar char="ü"/>
            </a:pPr>
            <a:endParaRPr lang="en-US" altLang="zh-CN" sz="2000" dirty="0"/>
          </a:p>
          <a:p>
            <a:pPr algn="just">
              <a:buFont typeface="Wingdings" panose="05000000000000000000" pitchFamily="2" charset="2"/>
              <a:buChar char="ü"/>
            </a:pPr>
            <a:r>
              <a:rPr lang="zh-CN" altLang="en-US" sz="2000" dirty="0"/>
              <a:t>因此，我们需要提取我们可确定为硬币的区域。侵蚀会去除边界像素。因此，无论剩余多少，我们都可以肯定它是硬币。如果物体彼此不接触，那将起作用。但是，由于它们彼此接触，因此另一个好选择是找到距离变换并应用适当的阈值。接下来，我们需要找到我们确定它们不是硬币的区域。为此，我们扩张了结果。膨胀将对象边界增加到背景。这样，由于边界区域已删除，因此我们可以确保结果中背景中的任何区域实际上都是背景。参见下图。</a:t>
            </a:r>
            <a:endParaRPr lang="zh-CN" altLang="en-US" sz="2000" dirty="0"/>
          </a:p>
        </p:txBody>
      </p:sp>
    </p:spTree>
    <p:extLst>
      <p:ext uri="{BB962C8B-B14F-4D97-AF65-F5344CB8AC3E}">
        <p14:creationId xmlns:p14="http://schemas.microsoft.com/office/powerpoint/2010/main" val="23905976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4982" y="2144248"/>
            <a:ext cx="5534440" cy="3615834"/>
          </a:xfrm>
        </p:spPr>
      </p:pic>
    </p:spTree>
    <p:extLst>
      <p:ext uri="{BB962C8B-B14F-4D97-AF65-F5344CB8AC3E}">
        <p14:creationId xmlns:p14="http://schemas.microsoft.com/office/powerpoint/2010/main" val="30393585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89211" y="1500553"/>
            <a:ext cx="8915400" cy="3777622"/>
          </a:xfrm>
        </p:spPr>
        <p:txBody>
          <a:bodyPr>
            <a:normAutofit/>
          </a:bodyPr>
          <a:lstStyle/>
          <a:p>
            <a:pPr algn="just">
              <a:buFont typeface="Wingdings" panose="05000000000000000000" pitchFamily="2" charset="2"/>
              <a:buChar char="Ø"/>
            </a:pPr>
            <a:r>
              <a:rPr lang="zh-CN" altLang="en-US" sz="2400" dirty="0"/>
              <a:t>剩下的区域是我们不知道的区域，无论是硬币还是背景。分水岭算法应该找到它。这些区域通常位于前景和背景相遇（甚至两个不同的硬币相遇）的硬币边界附近。我们称之为边界。可以通过从</a:t>
            </a:r>
            <a:r>
              <a:rPr lang="en-US" altLang="zh-CN" sz="2400" dirty="0" err="1"/>
              <a:t>sure_bg</a:t>
            </a:r>
            <a:r>
              <a:rPr lang="zh-CN" altLang="en-US" sz="2400" dirty="0"/>
              <a:t>区域中减去</a:t>
            </a:r>
            <a:r>
              <a:rPr lang="en-US" altLang="zh-CN" sz="2400" dirty="0" err="1"/>
              <a:t>sure_fg</a:t>
            </a:r>
            <a:r>
              <a:rPr lang="zh-CN" altLang="en-US" sz="2400" dirty="0"/>
              <a:t>区域来获得。</a:t>
            </a:r>
            <a:endParaRPr lang="zh-CN" altLang="en-US" sz="2400" dirty="0"/>
          </a:p>
        </p:txBody>
      </p:sp>
      <p:pic>
        <p:nvPicPr>
          <p:cNvPr id="4" name="图片 3"/>
          <p:cNvPicPr>
            <a:picLocks noChangeAspect="1"/>
          </p:cNvPicPr>
          <p:nvPr/>
        </p:nvPicPr>
        <p:blipFill>
          <a:blip r:embed="rId2"/>
          <a:stretch>
            <a:fillRect/>
          </a:stretch>
        </p:blipFill>
        <p:spPr>
          <a:xfrm>
            <a:off x="2744381" y="3240942"/>
            <a:ext cx="9447619" cy="3057143"/>
          </a:xfrm>
          <a:prstGeom prst="rect">
            <a:avLst/>
          </a:prstGeom>
        </p:spPr>
      </p:pic>
    </p:spTree>
    <p:extLst>
      <p:ext uri="{BB962C8B-B14F-4D97-AF65-F5344CB8AC3E}">
        <p14:creationId xmlns:p14="http://schemas.microsoft.com/office/powerpoint/2010/main" val="3961844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algn="just">
              <a:buFont typeface="Wingdings" panose="05000000000000000000" pitchFamily="2" charset="2"/>
              <a:buChar char="ü"/>
            </a:pPr>
            <a:r>
              <a:rPr lang="zh-CN" altLang="en-US" sz="2200" dirty="0"/>
              <a:t>现在我们可以确定哪些是硬币的区域，哪些是背景。因此，我们创建了标记（它的大小与原始图像的大小相同，但具有</a:t>
            </a:r>
            <a:r>
              <a:rPr lang="en-US" altLang="zh-CN" sz="2200" dirty="0"/>
              <a:t>int32</a:t>
            </a:r>
            <a:r>
              <a:rPr lang="zh-CN" altLang="en-US" sz="2200" dirty="0"/>
              <a:t>数据类型），并标记其中的区域。我们肯定知道的区域（无论是前景还是背景）都标有任何正整数，但是带有不同的整数，而我们不确定的区域则保留为零。为此，我们</a:t>
            </a:r>
            <a:r>
              <a:rPr lang="zh-CN" altLang="en-US" sz="2200" dirty="0" smtClean="0"/>
              <a:t>使用</a:t>
            </a:r>
            <a:r>
              <a:rPr lang="en-US" altLang="zh-CN" sz="2200" dirty="0" err="1" smtClean="0"/>
              <a:t>cv.connectedComponents</a:t>
            </a:r>
            <a:r>
              <a:rPr lang="en-US" altLang="zh-CN" sz="2200" dirty="0" smtClean="0"/>
              <a:t>()</a:t>
            </a:r>
            <a:r>
              <a:rPr lang="zh-CN" altLang="en-US" sz="2200" dirty="0"/>
              <a:t>。它用</a:t>
            </a:r>
            <a:r>
              <a:rPr lang="en-US" altLang="zh-CN" sz="2200" dirty="0"/>
              <a:t>0</a:t>
            </a:r>
            <a:r>
              <a:rPr lang="zh-CN" altLang="en-US" sz="2200" dirty="0"/>
              <a:t>标记图像的背景，然后其他对象用从</a:t>
            </a:r>
            <a:r>
              <a:rPr lang="en-US" altLang="zh-CN" sz="2200" dirty="0"/>
              <a:t>1</a:t>
            </a:r>
            <a:r>
              <a:rPr lang="zh-CN" altLang="en-US" sz="2200" dirty="0"/>
              <a:t>开始的整数标记</a:t>
            </a:r>
            <a:r>
              <a:rPr lang="zh-CN" altLang="en-US" sz="2200" dirty="0" smtClean="0"/>
              <a:t>。</a:t>
            </a:r>
            <a:endParaRPr lang="en-US" altLang="zh-CN" sz="2200" dirty="0" smtClean="0"/>
          </a:p>
          <a:p>
            <a:pPr algn="just">
              <a:buFont typeface="Wingdings" panose="05000000000000000000" pitchFamily="2" charset="2"/>
              <a:buChar char="ü"/>
            </a:pPr>
            <a:endParaRPr lang="en-US" altLang="zh-CN" sz="2200" dirty="0"/>
          </a:p>
          <a:p>
            <a:pPr algn="just">
              <a:buFont typeface="Wingdings" panose="05000000000000000000" pitchFamily="2" charset="2"/>
              <a:buChar char="ü"/>
            </a:pPr>
            <a:r>
              <a:rPr lang="zh-CN" altLang="en-US" sz="2200" dirty="0"/>
              <a:t>但是我们知道，如果背景标记为</a:t>
            </a:r>
            <a:r>
              <a:rPr lang="en-US" altLang="zh-CN" sz="2200" dirty="0"/>
              <a:t>0</a:t>
            </a:r>
            <a:r>
              <a:rPr lang="zh-CN" altLang="en-US" sz="2200" dirty="0"/>
              <a:t>，则分水岭会将其视为未知区域。所以我们想用不同的整数来标记它。相反，我们将未知定义的未知区域标记为</a:t>
            </a:r>
            <a:r>
              <a:rPr lang="en-US" altLang="zh-CN" sz="2200" dirty="0"/>
              <a:t>0</a:t>
            </a:r>
            <a:r>
              <a:rPr lang="zh-CN" altLang="en-US" sz="2200" dirty="0"/>
              <a:t>。</a:t>
            </a:r>
            <a:endParaRPr lang="zh-CN" altLang="en-US" sz="2200" dirty="0"/>
          </a:p>
        </p:txBody>
      </p:sp>
    </p:spTree>
    <p:extLst>
      <p:ext uri="{BB962C8B-B14F-4D97-AF65-F5344CB8AC3E}">
        <p14:creationId xmlns:p14="http://schemas.microsoft.com/office/powerpoint/2010/main" val="21443453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r>
              <a:rPr lang="zh-CN" altLang="en-US" sz="2400" dirty="0" smtClean="0"/>
              <a:t>参见</a:t>
            </a:r>
            <a:r>
              <a:rPr lang="en-US" altLang="zh-CN" sz="2400" dirty="0"/>
              <a:t>JET </a:t>
            </a:r>
            <a:r>
              <a:rPr lang="en-US" altLang="zh-CN" sz="2400" dirty="0" err="1"/>
              <a:t>colormap</a:t>
            </a:r>
            <a:r>
              <a:rPr lang="zh-CN" altLang="en-US" sz="2400" dirty="0"/>
              <a:t>中显示的结果。深蓝色区域显示未知区域。当然</a:t>
            </a:r>
            <a:r>
              <a:rPr lang="en-US" altLang="zh-CN" sz="2400" dirty="0"/>
              <a:t>,</a:t>
            </a:r>
            <a:r>
              <a:rPr lang="zh-CN" altLang="en-US" sz="2400" dirty="0"/>
              <a:t>硬币的颜色不同。剩下</a:t>
            </a:r>
            <a:r>
              <a:rPr lang="en-US" altLang="zh-CN" sz="2400" dirty="0"/>
              <a:t>,</a:t>
            </a:r>
            <a:r>
              <a:rPr lang="zh-CN" altLang="en-US" sz="2400" dirty="0"/>
              <a:t>肯定为背景的区域显示在较浅的蓝色，跟未知区域相比。</a:t>
            </a:r>
          </a:p>
        </p:txBody>
      </p:sp>
      <p:pic>
        <p:nvPicPr>
          <p:cNvPr id="4" name="图片 3"/>
          <p:cNvPicPr>
            <a:picLocks noChangeAspect="1"/>
          </p:cNvPicPr>
          <p:nvPr/>
        </p:nvPicPr>
        <p:blipFill>
          <a:blip r:embed="rId2"/>
          <a:stretch>
            <a:fillRect/>
          </a:stretch>
        </p:blipFill>
        <p:spPr>
          <a:xfrm>
            <a:off x="2743957" y="2331907"/>
            <a:ext cx="5990476" cy="1819048"/>
          </a:xfrm>
          <a:prstGeom prst="rect">
            <a:avLst/>
          </a:prstGeom>
        </p:spPr>
      </p:pic>
    </p:spTree>
    <p:extLst>
      <p:ext uri="{BB962C8B-B14F-4D97-AF65-F5344CB8AC3E}">
        <p14:creationId xmlns:p14="http://schemas.microsoft.com/office/powerpoint/2010/main" val="24730498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http://qiniu.aihubs.net/water_mark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913" y="1310646"/>
            <a:ext cx="3724275" cy="46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9574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Ø"/>
            </a:pPr>
            <a:r>
              <a:rPr lang="zh-CN" altLang="en-US" sz="2400" dirty="0"/>
              <a:t>现在我们的标记已准备就绪。现在是最后一步的时候了，使用分水岭算法。然后标记图像将被修改。边界区域将标记为</a:t>
            </a:r>
            <a:r>
              <a:rPr lang="en-US" altLang="zh-CN" sz="2400" dirty="0"/>
              <a:t>-1</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dirty="0"/>
              <a:t>请参阅下面的结果。对某些硬币，它们接触的区域被正确地分割，而对于某些硬币，却不是。</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endParaRPr lang="zh-CN" altLang="en-US" sz="2400" dirty="0"/>
          </a:p>
        </p:txBody>
      </p:sp>
      <p:pic>
        <p:nvPicPr>
          <p:cNvPr id="4" name="图片 3"/>
          <p:cNvPicPr>
            <a:picLocks noChangeAspect="1"/>
          </p:cNvPicPr>
          <p:nvPr/>
        </p:nvPicPr>
        <p:blipFill>
          <a:blip r:embed="rId2"/>
          <a:stretch>
            <a:fillRect/>
          </a:stretch>
        </p:blipFill>
        <p:spPr>
          <a:xfrm>
            <a:off x="2890906" y="3227037"/>
            <a:ext cx="4609524" cy="657143"/>
          </a:xfrm>
          <a:prstGeom prst="rect">
            <a:avLst/>
          </a:prstGeom>
        </p:spPr>
      </p:pic>
    </p:spTree>
    <p:extLst>
      <p:ext uri="{BB962C8B-B14F-4D97-AF65-F5344CB8AC3E}">
        <p14:creationId xmlns:p14="http://schemas.microsoft.com/office/powerpoint/2010/main" val="3656327719"/>
      </p:ext>
    </p:extLst>
  </p:cSld>
  <p:clrMapOvr>
    <a:masterClrMapping/>
  </p:clrMapOvr>
</p:sld>
</file>

<file path=ppt/theme/theme1.xml><?xml version="1.0" encoding="utf-8"?>
<a:theme xmlns:a="http://schemas.openxmlformats.org/drawingml/2006/main" name="丝状">
  <a:themeElements>
    <a:clrScheme name="橙红色">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1440</TotalTime>
  <Words>7097</Words>
  <Application>Microsoft Office PowerPoint</Application>
  <PresentationFormat>宽屏</PresentationFormat>
  <Paragraphs>327</Paragraphs>
  <Slides>114</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114</vt:i4>
      </vt:variant>
    </vt:vector>
  </HeadingPairs>
  <TitlesOfParts>
    <vt:vector size="122" baseType="lpstr">
      <vt:lpstr>宋体</vt:lpstr>
      <vt:lpstr>幼圆</vt:lpstr>
      <vt:lpstr>Arial</vt:lpstr>
      <vt:lpstr>Calibri</vt:lpstr>
      <vt:lpstr>Century Gothic</vt:lpstr>
      <vt:lpstr>Wingdings</vt:lpstr>
      <vt:lpstr>Wingdings 3</vt:lpstr>
      <vt:lpstr>丝状</vt:lpstr>
      <vt:lpstr>第四章  OpenCV中的图像处理</vt:lpstr>
      <vt:lpstr>4.1 直方图1—查找、绘制和分析</vt:lpstr>
      <vt:lpstr>PowerPoint 演示文稿</vt:lpstr>
      <vt:lpstr>PowerPoint 演示文稿</vt:lpstr>
      <vt:lpstr>寻找直方图 </vt:lpstr>
      <vt:lpstr>PowerPoint 演示文稿</vt:lpstr>
      <vt:lpstr> </vt:lpstr>
      <vt:lpstr>PowerPoint 演示文稿</vt:lpstr>
      <vt:lpstr>PowerPoint 演示文稿</vt:lpstr>
      <vt:lpstr>PowerPoint 演示文稿</vt:lpstr>
      <vt:lpstr>PowerPoint 演示文稿</vt:lpstr>
      <vt:lpstr>绘制直方图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直方图2—直方图均衡</vt:lpstr>
      <vt:lpstr>PowerPoint 演示文稿</vt:lpstr>
      <vt:lpstr>PowerPoint 演示文稿</vt:lpstr>
      <vt:lpstr>PowerPoint 演示文稿</vt:lpstr>
      <vt:lpstr>PowerPoint 演示文稿</vt:lpstr>
      <vt:lpstr>PowerPoint 演示文稿</vt:lpstr>
      <vt:lpstr>PowerPoint 演示文稿</vt:lpstr>
      <vt:lpstr>OpenCV中的直方图均衡 </vt:lpstr>
      <vt:lpstr>PowerPoint 演示文稿</vt:lpstr>
      <vt:lpstr>CLAHE（对比度受限的自适应直方图均衡） </vt:lpstr>
      <vt:lpstr>PowerPoint 演示文稿</vt:lpstr>
      <vt:lpstr>PowerPoint 演示文稿</vt:lpstr>
      <vt:lpstr>PowerPoint 演示文稿</vt:lpstr>
      <vt:lpstr>PowerPoint 演示文稿</vt:lpstr>
      <vt:lpstr>PowerPoint 演示文稿</vt:lpstr>
      <vt:lpstr>PowerPoint 演示文稿</vt:lpstr>
      <vt:lpstr>4.3 直方图3—二维直方图</vt:lpstr>
      <vt:lpstr>OpenCV中的二维直方图 </vt:lpstr>
      <vt:lpstr>PowerPoint 演示文稿</vt:lpstr>
      <vt:lpstr>Numpy中的二维直方图 </vt:lpstr>
      <vt:lpstr>绘制二维直方图 </vt:lpstr>
      <vt:lpstr>PowerPoint 演示文稿</vt:lpstr>
      <vt:lpstr>PowerPoint 演示文稿</vt:lpstr>
      <vt:lpstr>PowerPoint 演示文稿</vt:lpstr>
      <vt:lpstr>4.4 傅里叶变换</vt:lpstr>
      <vt:lpstr>PowerPoint 演示文稿</vt:lpstr>
      <vt:lpstr>Numpy中的傅里叶变换 </vt:lpstr>
      <vt:lpstr>PowerPoint 演示文稿</vt:lpstr>
      <vt:lpstr>PowerPoint 演示文稿</vt:lpstr>
      <vt:lpstr>PowerPoint 演示文稿</vt:lpstr>
      <vt:lpstr>PowerPoint 演示文稿</vt:lpstr>
      <vt:lpstr>PowerPoint 演示文稿</vt:lpstr>
      <vt:lpstr>PowerPoint 演示文稿</vt:lpstr>
      <vt:lpstr>OpenCV中的傅里叶变换 </vt:lpstr>
      <vt:lpstr>PowerPoint 演示文稿</vt:lpstr>
      <vt:lpstr>PowerPoint 演示文稿</vt:lpstr>
      <vt:lpstr>PowerPoint 演示文稿</vt:lpstr>
      <vt:lpstr>PowerPoint 演示文稿</vt:lpstr>
      <vt:lpstr>PowerPoint 演示文稿</vt:lpstr>
      <vt:lpstr>4.5 模板匹配</vt:lpstr>
      <vt:lpstr>PowerPoint 演示文稿</vt:lpstr>
      <vt:lpstr>OpenCV中的模板匹配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多对象的模板匹配 </vt:lpstr>
      <vt:lpstr>PowerPoint 演示文稿</vt:lpstr>
      <vt:lpstr>PowerPoint 演示文稿</vt:lpstr>
      <vt:lpstr>4.6 霍夫变换</vt:lpstr>
      <vt:lpstr>PowerPoint 演示文稿</vt:lpstr>
      <vt:lpstr>PowerPoint 演示文稿</vt:lpstr>
      <vt:lpstr>PowerPoint 演示文稿</vt:lpstr>
      <vt:lpstr>PowerPoint 演示文稿</vt:lpstr>
      <vt:lpstr>PowerPoint 演示文稿</vt:lpstr>
      <vt:lpstr>OpenCV中的霍夫曼变换 </vt:lpstr>
      <vt:lpstr>PowerPoint 演示文稿</vt:lpstr>
      <vt:lpstr>PowerPoint 演示文稿</vt:lpstr>
      <vt:lpstr>概率霍夫变换</vt:lpstr>
      <vt:lpstr>PowerPoint 演示文稿</vt:lpstr>
      <vt:lpstr>PowerPoint 演示文稿</vt:lpstr>
      <vt:lpstr>PowerPoint 演示文稿</vt:lpstr>
      <vt:lpstr>PowerPoint 演示文稿</vt:lpstr>
      <vt:lpstr>PowerPoint 演示文稿</vt:lpstr>
      <vt:lpstr>PowerPoint 演示文稿</vt:lpstr>
      <vt:lpstr>4.7 图像分割与分水岭算法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4.8 交互式前景提取使用GrabCut算法</vt:lpstr>
      <vt:lpstr>PowerPoint 演示文稿</vt:lpstr>
      <vt:lpstr>PowerPoint 演示文稿</vt:lpstr>
      <vt:lpstr>PowerPoint 演示文稿</vt:lpstr>
      <vt:lpstr>PowerPoint 演示文稿</vt:lpstr>
      <vt:lpstr>PowerPoint 演示文稿</vt:lpstr>
      <vt:lpstr>示例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chengzhuanyang@zufe.edu.cn</dc:creator>
  <cp:lastModifiedBy>chengzhuanyang@zufe.edu.cn</cp:lastModifiedBy>
  <cp:revision>201</cp:revision>
  <dcterms:created xsi:type="dcterms:W3CDTF">2020-06-25T14:24:34Z</dcterms:created>
  <dcterms:modified xsi:type="dcterms:W3CDTF">2020-07-30T10:59:45Z</dcterms:modified>
</cp:coreProperties>
</file>